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tif" ContentType="image/tiff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7" r:id="rId1"/>
  </p:sldMasterIdLst>
  <p:handoutMasterIdLst>
    <p:handoutMasterId r:id="rId19"/>
  </p:handoutMasterIdLst>
  <p:sldIdLst>
    <p:sldId id="273" r:id="rId2"/>
    <p:sldId id="260" r:id="rId3"/>
    <p:sldId id="280" r:id="rId4"/>
    <p:sldId id="282" r:id="rId5"/>
    <p:sldId id="284" r:id="rId6"/>
    <p:sldId id="262" r:id="rId7"/>
    <p:sldId id="283" r:id="rId8"/>
    <p:sldId id="263" r:id="rId9"/>
    <p:sldId id="264" r:id="rId10"/>
    <p:sldId id="268" r:id="rId11"/>
    <p:sldId id="269" r:id="rId12"/>
    <p:sldId id="278" r:id="rId13"/>
    <p:sldId id="271" r:id="rId14"/>
    <p:sldId id="272" r:id="rId15"/>
    <p:sldId id="267" r:id="rId16"/>
    <p:sldId id="285" r:id="rId17"/>
    <p:sldId id="277" r:id="rId18"/>
  </p:sldIdLst>
  <p:sldSz cx="12192000" cy="6858000"/>
  <p:notesSz cx="6735763" cy="9866313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122" autoAdjust="0"/>
    <p:restoredTop sz="94660"/>
  </p:normalViewPr>
  <p:slideViewPr>
    <p:cSldViewPr snapToGrid="0">
      <p:cViewPr>
        <p:scale>
          <a:sx n="80" d="100"/>
          <a:sy n="80" d="100"/>
        </p:scale>
        <p:origin x="-732" y="-3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43EDE9-9815-445C-9707-AB44407EA390}" type="datetimeFigureOut">
              <a:rPr lang="fi-FI" smtClean="0"/>
              <a:t>29.3.2017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926D26-2A2A-4243-BA02-5D162F96681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3513203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24B6A-6B6F-4039-AD99-771AC41A3B95}" type="datetimeFigureOut">
              <a:rPr lang="fi-FI" smtClean="0"/>
              <a:t>29.3.2017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0BA0A-C50F-457C-91D1-5546D2A3A4C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590274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24B6A-6B6F-4039-AD99-771AC41A3B95}" type="datetimeFigureOut">
              <a:rPr lang="fi-FI" smtClean="0"/>
              <a:t>29.3.2017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0BA0A-C50F-457C-91D1-5546D2A3A4C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655391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24B6A-6B6F-4039-AD99-771AC41A3B95}" type="datetimeFigureOut">
              <a:rPr lang="fi-FI" smtClean="0"/>
              <a:t>29.3.2017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0BA0A-C50F-457C-91D1-5546D2A3A4CC}" type="slidenum">
              <a:rPr lang="fi-FI" smtClean="0"/>
              <a:t>‹#›</a:t>
            </a:fld>
            <a:endParaRPr lang="fi-FI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4746699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24B6A-6B6F-4039-AD99-771AC41A3B95}" type="datetimeFigureOut">
              <a:rPr lang="fi-FI" smtClean="0"/>
              <a:t>29.3.2017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0BA0A-C50F-457C-91D1-5546D2A3A4C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213487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24B6A-6B6F-4039-AD99-771AC41A3B95}" type="datetimeFigureOut">
              <a:rPr lang="fi-FI" smtClean="0"/>
              <a:t>29.3.2017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0BA0A-C50F-457C-91D1-5546D2A3A4CC}" type="slidenum">
              <a:rPr lang="fi-FI" smtClean="0"/>
              <a:t>‹#›</a:t>
            </a:fld>
            <a:endParaRPr lang="fi-FI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8212094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24B6A-6B6F-4039-AD99-771AC41A3B95}" type="datetimeFigureOut">
              <a:rPr lang="fi-FI" smtClean="0"/>
              <a:t>29.3.2017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0BA0A-C50F-457C-91D1-5546D2A3A4C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9572382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24B6A-6B6F-4039-AD99-771AC41A3B95}" type="datetimeFigureOut">
              <a:rPr lang="fi-FI" smtClean="0"/>
              <a:t>29.3.2017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0BA0A-C50F-457C-91D1-5546D2A3A4C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6363096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24B6A-6B6F-4039-AD99-771AC41A3B95}" type="datetimeFigureOut">
              <a:rPr lang="fi-FI" smtClean="0"/>
              <a:t>29.3.2017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0BA0A-C50F-457C-91D1-5546D2A3A4C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521877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24B6A-6B6F-4039-AD99-771AC41A3B95}" type="datetimeFigureOut">
              <a:rPr lang="fi-FI" smtClean="0"/>
              <a:t>29.3.2017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0BA0A-C50F-457C-91D1-5546D2A3A4C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487504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24B6A-6B6F-4039-AD99-771AC41A3B95}" type="datetimeFigureOut">
              <a:rPr lang="fi-FI" smtClean="0"/>
              <a:t>29.3.2017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0BA0A-C50F-457C-91D1-5546D2A3A4C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541414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24B6A-6B6F-4039-AD99-771AC41A3B95}" type="datetimeFigureOut">
              <a:rPr lang="fi-FI" smtClean="0"/>
              <a:t>29.3.2017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0BA0A-C50F-457C-91D1-5546D2A3A4C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126699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24B6A-6B6F-4039-AD99-771AC41A3B95}" type="datetimeFigureOut">
              <a:rPr lang="fi-FI" smtClean="0"/>
              <a:t>29.3.2017</a:t>
            </a:fld>
            <a:endParaRPr lang="fi-F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0BA0A-C50F-457C-91D1-5546D2A3A4C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779416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24B6A-6B6F-4039-AD99-771AC41A3B95}" type="datetimeFigureOut">
              <a:rPr lang="fi-FI" smtClean="0"/>
              <a:t>29.3.2017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0BA0A-C50F-457C-91D1-5546D2A3A4C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298730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24B6A-6B6F-4039-AD99-771AC41A3B95}" type="datetimeFigureOut">
              <a:rPr lang="fi-FI" smtClean="0"/>
              <a:t>29.3.2017</a:t>
            </a:fld>
            <a:endParaRPr lang="fi-F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0BA0A-C50F-457C-91D1-5546D2A3A4C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848464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24B6A-6B6F-4039-AD99-771AC41A3B95}" type="datetimeFigureOut">
              <a:rPr lang="fi-FI" smtClean="0"/>
              <a:t>29.3.2017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0BA0A-C50F-457C-91D1-5546D2A3A4C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067687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24B6A-6B6F-4039-AD99-771AC41A3B95}" type="datetimeFigureOut">
              <a:rPr lang="fi-FI" smtClean="0"/>
              <a:t>29.3.2017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0BA0A-C50F-457C-91D1-5546D2A3A4C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657551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024B6A-6B6F-4039-AD99-771AC41A3B95}" type="datetimeFigureOut">
              <a:rPr lang="fi-FI" smtClean="0"/>
              <a:t>29.3.2017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94D0BA0A-C50F-457C-91D1-5546D2A3A4C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461130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8" r:id="rId1"/>
    <p:sldLayoutId id="2147483739" r:id="rId2"/>
    <p:sldLayoutId id="2147483740" r:id="rId3"/>
    <p:sldLayoutId id="2147483741" r:id="rId4"/>
    <p:sldLayoutId id="2147483742" r:id="rId5"/>
    <p:sldLayoutId id="2147483743" r:id="rId6"/>
    <p:sldLayoutId id="2147483744" r:id="rId7"/>
    <p:sldLayoutId id="2147483745" r:id="rId8"/>
    <p:sldLayoutId id="2147483746" r:id="rId9"/>
    <p:sldLayoutId id="2147483747" r:id="rId10"/>
    <p:sldLayoutId id="2147483748" r:id="rId11"/>
    <p:sldLayoutId id="2147483749" r:id="rId12"/>
    <p:sldLayoutId id="2147483750" r:id="rId13"/>
    <p:sldLayoutId id="2147483751" r:id="rId14"/>
    <p:sldLayoutId id="2147483752" r:id="rId15"/>
    <p:sldLayoutId id="214748375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tif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gi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1790449" y="145013"/>
            <a:ext cx="7647343" cy="2749201"/>
          </a:xfrm>
          <a:prstGeom prst="rect">
            <a:avLst/>
          </a:prstGeom>
        </p:spPr>
        <p:txBody>
          <a:bodyPr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lnSpc>
                <a:spcPct val="150000"/>
              </a:lnSpc>
            </a:pPr>
            <a:r>
              <a:rPr lang="en-US" sz="5400" b="1" dirty="0" smtClean="0">
                <a:solidFill>
                  <a:schemeClr val="tx1"/>
                </a:solidFill>
                <a:latin typeface="+mn-lt"/>
              </a:rPr>
              <a:t>Meta-</a:t>
            </a:r>
            <a:r>
              <a:rPr lang="en-US" sz="5400" b="1" dirty="0" err="1" smtClean="0">
                <a:solidFill>
                  <a:schemeClr val="tx1"/>
                </a:solidFill>
                <a:latin typeface="+mn-lt"/>
              </a:rPr>
              <a:t>analyysit</a:t>
            </a:r>
            <a:r>
              <a:rPr lang="en-US" sz="5400" b="1" dirty="0" smtClean="0">
                <a:solidFill>
                  <a:schemeClr val="tx1"/>
                </a:solidFill>
                <a:latin typeface="+mn-lt"/>
              </a:rPr>
              <a:t> </a:t>
            </a:r>
            <a:r>
              <a:rPr lang="en-US" sz="5400" b="1" dirty="0" err="1" smtClean="0">
                <a:solidFill>
                  <a:schemeClr val="tx1"/>
                </a:solidFill>
                <a:latin typeface="+mn-lt"/>
              </a:rPr>
              <a:t>kertovat</a:t>
            </a:r>
            <a:r>
              <a:rPr lang="en-US" sz="5400" b="1" dirty="0" smtClean="0">
                <a:solidFill>
                  <a:schemeClr val="tx1"/>
                </a:solidFill>
                <a:latin typeface="+mn-lt"/>
              </a:rPr>
              <a:t> </a:t>
            </a:r>
            <a:r>
              <a:rPr lang="en-US" sz="5400" b="1" dirty="0" err="1" smtClean="0">
                <a:solidFill>
                  <a:schemeClr val="tx1"/>
                </a:solidFill>
                <a:latin typeface="+mn-lt"/>
              </a:rPr>
              <a:t>skitsofrenian</a:t>
            </a:r>
            <a:r>
              <a:rPr lang="en-US" sz="5400" b="1" dirty="0" smtClean="0">
                <a:solidFill>
                  <a:schemeClr val="tx1"/>
                </a:solidFill>
                <a:latin typeface="+mn-lt"/>
              </a:rPr>
              <a:t> </a:t>
            </a:r>
            <a:r>
              <a:rPr lang="en-US" sz="5400" b="1" dirty="0" err="1" smtClean="0">
                <a:solidFill>
                  <a:schemeClr val="tx1"/>
                </a:solidFill>
                <a:latin typeface="+mn-lt"/>
              </a:rPr>
              <a:t>ennusteesta</a:t>
            </a:r>
            <a:endParaRPr lang="en-US" sz="5400" b="1" dirty="0" smtClean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" name="TextBox 71"/>
          <p:cNvSpPr txBox="1">
            <a:spLocks noChangeArrowheads="1"/>
          </p:cNvSpPr>
          <p:nvPr/>
        </p:nvSpPr>
        <p:spPr bwMode="auto">
          <a:xfrm>
            <a:off x="3731473" y="4820439"/>
            <a:ext cx="4044697" cy="1600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 algn="l" defTabSz="457200" rtl="0" eaLnBrk="0" latinLnBrk="0" hangingPunct="0">
              <a:spcBef>
                <a:spcPct val="20000"/>
              </a:spcBef>
              <a:spcAft>
                <a:spcPts val="0"/>
              </a:spcAft>
              <a:buClr>
                <a:srgbClr val="0BD0D9"/>
              </a:buClr>
              <a:buSzPct val="95000"/>
              <a:buFont typeface="Wingdings 2" pitchFamily="18" charset="2"/>
              <a:buChar char=""/>
              <a:defRPr sz="2600" kern="1200">
                <a:solidFill>
                  <a:schemeClr val="tx1"/>
                </a:solidFill>
                <a:latin typeface="Constantia" pitchFamily="18" charset="0"/>
                <a:ea typeface="+mn-ea"/>
                <a:cs typeface="+mn-cs"/>
              </a:defRPr>
            </a:lvl1pPr>
            <a:lvl2pPr marL="742950" indent="-285750" algn="l" defTabSz="457200" rtl="0" eaLnBrk="0" latinLnBrk="0" hangingPunct="0"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 sz="2400" kern="1200">
                <a:solidFill>
                  <a:schemeClr val="tx1"/>
                </a:solidFill>
                <a:latin typeface="Constantia" pitchFamily="18" charset="0"/>
                <a:ea typeface="+mn-ea"/>
                <a:cs typeface="+mn-cs"/>
              </a:defRPr>
            </a:lvl2pPr>
            <a:lvl3pPr marL="1143000" indent="-228600" algn="l" defTabSz="457200" rtl="0" eaLnBrk="0" latinLnBrk="0" hangingPunct="0">
              <a:spcBef>
                <a:spcPct val="20000"/>
              </a:spcBef>
              <a:spcAft>
                <a:spcPts val="0"/>
              </a:spcAft>
              <a:buClr>
                <a:schemeClr val="accent2"/>
              </a:buClr>
              <a:buSzPct val="70000"/>
              <a:buFont typeface="Wingdings 2" pitchFamily="18" charset="2"/>
              <a:buChar char=""/>
              <a:defRPr sz="2100" kern="1200">
                <a:solidFill>
                  <a:schemeClr val="tx1"/>
                </a:solidFill>
                <a:latin typeface="Constantia" pitchFamily="18" charset="0"/>
                <a:ea typeface="+mn-ea"/>
                <a:cs typeface="+mn-cs"/>
              </a:defRPr>
            </a:lvl3pPr>
            <a:lvl4pPr marL="1600200" indent="-228600" algn="l" defTabSz="457200" rtl="0" eaLnBrk="0" latinLnBrk="0" hangingPunct="0">
              <a:spcBef>
                <a:spcPct val="20000"/>
              </a:spcBef>
              <a:spcAft>
                <a:spcPts val="0"/>
              </a:spcAft>
              <a:buClr>
                <a:srgbClr val="0BD0D9"/>
              </a:buClr>
              <a:buSzPct val="65000"/>
              <a:buFont typeface="Wingdings 2" pitchFamily="18" charset="2"/>
              <a:buChar char=""/>
              <a:defRPr sz="2000" kern="1200">
                <a:solidFill>
                  <a:schemeClr val="tx1"/>
                </a:solidFill>
                <a:latin typeface="Constantia" pitchFamily="18" charset="0"/>
                <a:ea typeface="+mn-ea"/>
                <a:cs typeface="+mn-cs"/>
              </a:defRPr>
            </a:lvl4pPr>
            <a:lvl5pPr marL="2057400" indent="-228600" algn="l" defTabSz="457200" rtl="0" eaLnBrk="0" latinLnBrk="0" hangingPunct="0">
              <a:spcBef>
                <a:spcPct val="20000"/>
              </a:spcBef>
              <a:spcAft>
                <a:spcPts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 kern="1200">
                <a:solidFill>
                  <a:schemeClr val="tx1"/>
                </a:solidFill>
                <a:latin typeface="Constantia" pitchFamily="18" charset="0"/>
                <a:ea typeface="+mn-ea"/>
                <a:cs typeface="+mn-cs"/>
              </a:defRPr>
            </a:lvl5pPr>
            <a:lvl6pPr marL="2514600" indent="-228600" algn="l" defTabSz="457200" rtl="0" eaLnBrk="0" fontAlgn="base" latinLnBrk="0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 kern="1200">
                <a:solidFill>
                  <a:schemeClr val="tx1"/>
                </a:solidFill>
                <a:latin typeface="Constantia" pitchFamily="18" charset="0"/>
                <a:ea typeface="+mn-ea"/>
                <a:cs typeface="+mn-cs"/>
              </a:defRPr>
            </a:lvl6pPr>
            <a:lvl7pPr marL="2971800" indent="-228600" algn="l" defTabSz="457200" rtl="0" eaLnBrk="0" fontAlgn="base" latinLnBrk="0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 kern="1200">
                <a:solidFill>
                  <a:schemeClr val="tx1"/>
                </a:solidFill>
                <a:latin typeface="Constantia" pitchFamily="18" charset="0"/>
                <a:ea typeface="+mn-ea"/>
                <a:cs typeface="+mn-cs"/>
              </a:defRPr>
            </a:lvl7pPr>
            <a:lvl8pPr marL="3429000" indent="-228600" algn="l" defTabSz="457200" rtl="0" eaLnBrk="0" fontAlgn="base" latinLnBrk="0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 kern="1200">
                <a:solidFill>
                  <a:schemeClr val="tx1"/>
                </a:solidFill>
                <a:latin typeface="Constantia" pitchFamily="18" charset="0"/>
                <a:ea typeface="+mn-ea"/>
                <a:cs typeface="+mn-cs"/>
              </a:defRPr>
            </a:lvl8pPr>
            <a:lvl9pPr marL="3886200" indent="-228600" algn="l" defTabSz="457200" rtl="0" eaLnBrk="0" fontAlgn="base" latinLnBrk="0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 kern="1200">
                <a:solidFill>
                  <a:schemeClr val="tx1"/>
                </a:solidFill>
                <a:latin typeface="Constantia" pitchFamily="18" charset="0"/>
                <a:ea typeface="+mn-ea"/>
                <a:cs typeface="+mn-cs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fi-FI" altLang="fi-FI" sz="2400" dirty="0" smtClean="0">
                <a:latin typeface="Arial" charset="0"/>
              </a:rPr>
              <a:t>Jouko Miettunen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fi-FI" altLang="fi-FI" sz="2000" dirty="0" smtClean="0">
              <a:latin typeface="Arial" charset="0"/>
            </a:endParaRPr>
          </a:p>
          <a:p>
            <a:pPr algn="ctr" eaLnBrk="1" hangingPunct="1">
              <a:lnSpc>
                <a:spcPct val="15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fi-FI" altLang="fi-FI" sz="1800" dirty="0" smtClean="0">
                <a:latin typeface="Arial" charset="0"/>
              </a:rPr>
              <a:t>Kliinisen epidemiologian professori</a:t>
            </a:r>
          </a:p>
          <a:p>
            <a:pPr algn="ctr" eaLnBrk="1" hangingPunct="1">
              <a:lnSpc>
                <a:spcPct val="15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fi-FI" altLang="fi-FI" sz="1800" dirty="0" smtClean="0">
                <a:latin typeface="Arial" charset="0"/>
              </a:rPr>
              <a:t>Elinikäisen terveyden tutkimusyksikkö</a:t>
            </a:r>
            <a:endParaRPr lang="fi-FI" altLang="fi-FI" sz="1800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8313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606235" y="254559"/>
            <a:ext cx="10933806" cy="762000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b="1" dirty="0" err="1" smtClean="0"/>
              <a:t>Hoitamattoman</a:t>
            </a:r>
            <a:r>
              <a:rPr lang="en-US" b="1" dirty="0" smtClean="0"/>
              <a:t> </a:t>
            </a:r>
            <a:r>
              <a:rPr lang="en-US" b="1" dirty="0" err="1" smtClean="0"/>
              <a:t>psykoosin</a:t>
            </a:r>
            <a:r>
              <a:rPr lang="en-US" b="1" dirty="0" smtClean="0"/>
              <a:t> </a:t>
            </a:r>
            <a:r>
              <a:rPr lang="en-US" b="1" dirty="0" err="1" smtClean="0"/>
              <a:t>kesto</a:t>
            </a:r>
            <a:r>
              <a:rPr lang="en-US" b="1" dirty="0" smtClean="0"/>
              <a:t> </a:t>
            </a:r>
            <a:r>
              <a:rPr lang="en-US" b="1" dirty="0" err="1" smtClean="0"/>
              <a:t>ennustetekijänä</a:t>
            </a:r>
            <a:endParaRPr lang="en-US" b="1" dirty="0" smtClean="0"/>
          </a:p>
          <a:p>
            <a:r>
              <a:rPr lang="en-US" i="1" dirty="0" smtClean="0"/>
              <a:t>(duration of untreated psychosis, DUP)</a:t>
            </a:r>
            <a:endParaRPr lang="en-US" i="1" dirty="0"/>
          </a:p>
        </p:txBody>
      </p:sp>
      <p:sp>
        <p:nvSpPr>
          <p:cNvPr id="6" name="Rectangle 5"/>
          <p:cNvSpPr/>
          <p:nvPr/>
        </p:nvSpPr>
        <p:spPr>
          <a:xfrm>
            <a:off x="504635" y="5738417"/>
            <a:ext cx="8287126" cy="8695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666"/>
              </a:spcAft>
            </a:pPr>
            <a:r>
              <a:rPr lang="en-US" sz="1600" dirty="0" err="1">
                <a:ea typeface="Times New Roman" panose="02020603050405020304" pitchFamily="18" charset="0"/>
                <a:cs typeface="Times New Roman" panose="02020603050405020304" pitchFamily="18" charset="0"/>
              </a:rPr>
              <a:t>Penttilä</a:t>
            </a:r>
            <a:r>
              <a:rPr lang="en-US" sz="1600" dirty="0">
                <a:ea typeface="Times New Roman" panose="02020603050405020304" pitchFamily="18" charset="0"/>
                <a:cs typeface="Times New Roman" panose="02020603050405020304" pitchFamily="18" charset="0"/>
              </a:rPr>
              <a:t> M, </a:t>
            </a:r>
            <a:r>
              <a:rPr lang="en-US" sz="1600" dirty="0" err="1">
                <a:ea typeface="Times New Roman" panose="02020603050405020304" pitchFamily="18" charset="0"/>
                <a:cs typeface="Times New Roman" panose="02020603050405020304" pitchFamily="18" charset="0"/>
              </a:rPr>
              <a:t>Jääskeläinen</a:t>
            </a:r>
            <a:r>
              <a:rPr lang="en-US" sz="1600" dirty="0">
                <a:ea typeface="Times New Roman" panose="02020603050405020304" pitchFamily="18" charset="0"/>
                <a:cs typeface="Times New Roman" panose="02020603050405020304" pitchFamily="18" charset="0"/>
              </a:rPr>
              <a:t> E, </a:t>
            </a:r>
            <a:r>
              <a:rPr lang="en-US" sz="1600" dirty="0" err="1">
                <a:ea typeface="Times New Roman" panose="02020603050405020304" pitchFamily="18" charset="0"/>
                <a:cs typeface="Times New Roman" panose="02020603050405020304" pitchFamily="18" charset="0"/>
              </a:rPr>
              <a:t>Hirvonen</a:t>
            </a:r>
            <a:r>
              <a:rPr lang="en-US" sz="1600" dirty="0">
                <a:ea typeface="Times New Roman" panose="02020603050405020304" pitchFamily="18" charset="0"/>
                <a:cs typeface="Times New Roman" panose="02020603050405020304" pitchFamily="18" charset="0"/>
              </a:rPr>
              <a:t> N, </a:t>
            </a:r>
            <a:r>
              <a:rPr lang="en-US" sz="1600" dirty="0" err="1">
                <a:ea typeface="Times New Roman" panose="02020603050405020304" pitchFamily="18" charset="0"/>
                <a:cs typeface="Times New Roman" panose="02020603050405020304" pitchFamily="18" charset="0"/>
              </a:rPr>
              <a:t>Isohanni</a:t>
            </a:r>
            <a:r>
              <a:rPr lang="en-US" sz="1600" dirty="0">
                <a:ea typeface="Times New Roman" panose="02020603050405020304" pitchFamily="18" charset="0"/>
                <a:cs typeface="Times New Roman" panose="02020603050405020304" pitchFamily="18" charset="0"/>
              </a:rPr>
              <a:t> M, Miettunen J. Duration of untreated psychosis as predictor of long-term outcome in schizophrenia. A systematic review and meta-analysis. Br J Psychiatry 2014; 205:88-94.</a:t>
            </a:r>
            <a:endParaRPr lang="fi-FI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821362" y="1585362"/>
            <a:ext cx="8386138" cy="3584252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1200"/>
              </a:spcBef>
              <a:spcAft>
                <a:spcPts val="1200"/>
              </a:spcAft>
              <a:buFont typeface="Wingdings 3" charset="2"/>
              <a:buNone/>
            </a:pPr>
            <a:r>
              <a:rPr lang="en-US" sz="4000" dirty="0" err="1" smtClean="0"/>
              <a:t>Hoitamattoman</a:t>
            </a:r>
            <a:r>
              <a:rPr lang="en-US" sz="4000" dirty="0" smtClean="0"/>
              <a:t> </a:t>
            </a:r>
            <a:r>
              <a:rPr lang="en-US" sz="4000" dirty="0" err="1" smtClean="0"/>
              <a:t>psykoosin</a:t>
            </a:r>
            <a:r>
              <a:rPr lang="en-US" sz="4000" dirty="0" smtClean="0"/>
              <a:t> </a:t>
            </a:r>
            <a:r>
              <a:rPr lang="en-US" sz="4000" dirty="0" err="1" smtClean="0"/>
              <a:t>kesto</a:t>
            </a:r>
            <a:endParaRPr lang="en-US" sz="4000" dirty="0" smtClean="0"/>
          </a:p>
          <a:p>
            <a:pPr lvl="1">
              <a:spcBef>
                <a:spcPts val="1200"/>
              </a:spcBef>
              <a:spcAft>
                <a:spcPts val="1200"/>
              </a:spcAft>
            </a:pPr>
            <a:r>
              <a:rPr lang="en-US" sz="3200" dirty="0" err="1" smtClean="0"/>
              <a:t>Aika</a:t>
            </a:r>
            <a:r>
              <a:rPr lang="en-US" sz="3200" dirty="0" smtClean="0"/>
              <a:t> </a:t>
            </a:r>
            <a:r>
              <a:rPr lang="en-US" sz="3200" dirty="0" err="1" smtClean="0"/>
              <a:t>oireiden</a:t>
            </a:r>
            <a:r>
              <a:rPr lang="en-US" sz="3200" dirty="0" smtClean="0"/>
              <a:t> </a:t>
            </a:r>
            <a:r>
              <a:rPr lang="en-US" sz="3200" dirty="0" err="1" smtClean="0"/>
              <a:t>alusta</a:t>
            </a:r>
            <a:r>
              <a:rPr lang="en-US" sz="3200" dirty="0" smtClean="0"/>
              <a:t> </a:t>
            </a:r>
            <a:r>
              <a:rPr lang="en-US" sz="3200" dirty="0" err="1" smtClean="0"/>
              <a:t>hoidon</a:t>
            </a:r>
            <a:r>
              <a:rPr lang="en-US" sz="3200" dirty="0" smtClean="0"/>
              <a:t> </a:t>
            </a:r>
            <a:r>
              <a:rPr lang="en-US" sz="3200" dirty="0" err="1" smtClean="0"/>
              <a:t>alkuun</a:t>
            </a:r>
            <a:endParaRPr lang="en-US" sz="3200" dirty="0" smtClean="0"/>
          </a:p>
          <a:p>
            <a:pPr lvl="1">
              <a:spcBef>
                <a:spcPts val="1200"/>
              </a:spcBef>
              <a:spcAft>
                <a:spcPts val="1200"/>
              </a:spcAft>
            </a:pPr>
            <a:r>
              <a:rPr lang="en-US" sz="3200" dirty="0" err="1" smtClean="0"/>
              <a:t>Muokattavissa</a:t>
            </a:r>
            <a:r>
              <a:rPr lang="en-US" sz="3200" dirty="0" smtClean="0"/>
              <a:t> </a:t>
            </a:r>
            <a:r>
              <a:rPr lang="en-US" sz="3200" dirty="0" err="1" smtClean="0"/>
              <a:t>oleva</a:t>
            </a:r>
            <a:r>
              <a:rPr lang="en-US" sz="3200" dirty="0" smtClean="0"/>
              <a:t> </a:t>
            </a:r>
            <a:r>
              <a:rPr lang="en-US" sz="3200" dirty="0" err="1" smtClean="0"/>
              <a:t>potentiaalinen</a:t>
            </a:r>
            <a:r>
              <a:rPr lang="en-US" sz="3200" dirty="0" smtClean="0"/>
              <a:t> </a:t>
            </a:r>
            <a:r>
              <a:rPr lang="en-US" sz="3200" dirty="0" err="1" smtClean="0"/>
              <a:t>ennustetekijä</a:t>
            </a:r>
            <a:endParaRPr lang="en-US" sz="3200" dirty="0"/>
          </a:p>
          <a:p>
            <a:pPr lvl="1">
              <a:spcBef>
                <a:spcPts val="1200"/>
              </a:spcBef>
              <a:spcAft>
                <a:spcPts val="1200"/>
              </a:spcAft>
            </a:pPr>
            <a:r>
              <a:rPr lang="en-US" sz="3200" dirty="0" smtClean="0"/>
              <a:t>33 </a:t>
            </a:r>
            <a:r>
              <a:rPr lang="en-US" sz="3200" dirty="0" err="1" smtClean="0"/>
              <a:t>tutkimusta</a:t>
            </a:r>
            <a:r>
              <a:rPr lang="en-US" sz="3200" dirty="0" smtClean="0"/>
              <a:t> </a:t>
            </a:r>
            <a:r>
              <a:rPr lang="en-US" sz="3200" dirty="0" err="1" smtClean="0"/>
              <a:t>erilaisiin</a:t>
            </a:r>
            <a:r>
              <a:rPr lang="en-US" sz="3200" dirty="0" smtClean="0"/>
              <a:t> </a:t>
            </a:r>
            <a:r>
              <a:rPr lang="en-US" sz="3200" dirty="0" err="1" smtClean="0"/>
              <a:t>vasteisiin</a:t>
            </a:r>
            <a:endParaRPr lang="en-US" sz="3200" dirty="0" smtClean="0"/>
          </a:p>
        </p:txBody>
      </p:sp>
    </p:spTree>
    <p:extLst>
      <p:ext uri="{BB962C8B-B14F-4D97-AF65-F5344CB8AC3E}">
        <p14:creationId xmlns:p14="http://schemas.microsoft.com/office/powerpoint/2010/main" val="150667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364671" y="36261"/>
            <a:ext cx="10125956" cy="993498"/>
          </a:xfrm>
          <a:prstGeom prst="rect">
            <a:avLst/>
          </a:prstGeom>
        </p:spPr>
        <p:txBody>
          <a:bodyPr/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dirty="0" err="1" smtClean="0">
                <a:latin typeface="+mn-lt"/>
              </a:rPr>
              <a:t>Hoitamattoman</a:t>
            </a:r>
            <a:r>
              <a:rPr lang="en-US" dirty="0" smtClean="0">
                <a:latin typeface="+mn-lt"/>
              </a:rPr>
              <a:t> </a:t>
            </a:r>
            <a:r>
              <a:rPr lang="en-US" dirty="0" err="1" smtClean="0">
                <a:latin typeface="+mn-lt"/>
              </a:rPr>
              <a:t>psykoosin</a:t>
            </a:r>
            <a:r>
              <a:rPr lang="en-US" dirty="0" smtClean="0">
                <a:latin typeface="+mn-lt"/>
              </a:rPr>
              <a:t> </a:t>
            </a:r>
            <a:r>
              <a:rPr lang="en-US" dirty="0" err="1" smtClean="0">
                <a:latin typeface="+mn-lt"/>
              </a:rPr>
              <a:t>kesto</a:t>
            </a:r>
            <a:r>
              <a:rPr lang="en-US" dirty="0" smtClean="0">
                <a:latin typeface="+mn-lt"/>
              </a:rPr>
              <a:t> ja </a:t>
            </a:r>
            <a:r>
              <a:rPr lang="en-US" dirty="0" err="1" smtClean="0">
                <a:latin typeface="+mn-lt"/>
              </a:rPr>
              <a:t>ennuste</a:t>
            </a:r>
            <a:r>
              <a:rPr lang="en-US" dirty="0" smtClean="0">
                <a:latin typeface="+mn-lt"/>
              </a:rPr>
              <a:t> </a:t>
            </a:r>
            <a:endParaRPr lang="en-US" dirty="0">
              <a:latin typeface="+mn-lt"/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1566134" y="981064"/>
            <a:ext cx="8826523" cy="5876936"/>
            <a:chOff x="1193778" y="893971"/>
            <a:chExt cx="8826523" cy="5876936"/>
          </a:xfrm>
        </p:grpSpPr>
        <p:pic>
          <p:nvPicPr>
            <p:cNvPr id="4" name="Picture 2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26894"/>
            <a:stretch/>
          </p:blipFill>
          <p:spPr bwMode="auto">
            <a:xfrm>
              <a:off x="1193778" y="893971"/>
              <a:ext cx="8826522" cy="58769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" name="TextBox 2"/>
            <p:cNvSpPr txBox="1"/>
            <p:nvPr/>
          </p:nvSpPr>
          <p:spPr>
            <a:xfrm>
              <a:off x="1498600" y="6124576"/>
              <a:ext cx="1531188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i-FI" sz="1600" dirty="0" smtClean="0"/>
                <a:t>Pitkä DUP </a:t>
              </a:r>
              <a:r>
                <a:rPr lang="fi-FI" sz="1600" dirty="0" smtClean="0">
                  <a:sym typeface="Wingdings" panose="05000000000000000000" pitchFamily="2" charset="2"/>
                </a:rPr>
                <a:t></a:t>
              </a:r>
            </a:p>
            <a:p>
              <a:r>
                <a:rPr lang="fi-FI" sz="1600" dirty="0" smtClean="0">
                  <a:sym typeface="Wingdings" panose="05000000000000000000" pitchFamily="2" charset="2"/>
                </a:rPr>
                <a:t>huono ennuste</a:t>
              </a:r>
              <a:endParaRPr lang="fi-FI" sz="1600" dirty="0"/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1323735" y="1531502"/>
              <a:ext cx="3095171" cy="4408899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endParaRPr lang="fi-FI" dirty="0" smtClean="0"/>
            </a:p>
            <a:p>
              <a:r>
                <a:rPr lang="fi-FI" dirty="0" smtClean="0"/>
                <a:t>Yleiset oireet (n=15)</a:t>
              </a:r>
            </a:p>
            <a:p>
              <a:endParaRPr lang="fi-FI" sz="1600" dirty="0" smtClean="0"/>
            </a:p>
            <a:p>
              <a:r>
                <a:rPr lang="fi-FI" dirty="0" smtClean="0"/>
                <a:t>Positiiviset oireet (n=8)</a:t>
              </a:r>
            </a:p>
            <a:p>
              <a:endParaRPr lang="fi-FI" sz="1050" dirty="0" smtClean="0"/>
            </a:p>
            <a:p>
              <a:r>
                <a:rPr lang="fi-FI" dirty="0" smtClean="0"/>
                <a:t>Negatiiviset oireet (n=18)</a:t>
              </a:r>
            </a:p>
            <a:p>
              <a:endParaRPr lang="fi-FI" sz="1400" dirty="0"/>
            </a:p>
            <a:p>
              <a:r>
                <a:rPr lang="fi-FI" dirty="0" smtClean="0"/>
                <a:t>Sairaalahoidot (n=11)</a:t>
              </a:r>
            </a:p>
            <a:p>
              <a:endParaRPr lang="fi-FI" sz="400" dirty="0"/>
            </a:p>
            <a:p>
              <a:r>
                <a:rPr lang="fi-FI" dirty="0" smtClean="0"/>
                <a:t>Sosiaalinen toimintakyky (n=14)</a:t>
              </a:r>
            </a:p>
            <a:p>
              <a:endParaRPr lang="fi-FI" sz="100" dirty="0" smtClean="0"/>
            </a:p>
            <a:p>
              <a:pPr>
                <a:spcBef>
                  <a:spcPts val="300"/>
                </a:spcBef>
              </a:pPr>
              <a:r>
                <a:rPr lang="fi-FI" dirty="0" smtClean="0"/>
                <a:t>Työllisyys (n=7)</a:t>
              </a:r>
            </a:p>
            <a:p>
              <a:endParaRPr lang="fi-FI" sz="1050" dirty="0" smtClean="0"/>
            </a:p>
            <a:p>
              <a:r>
                <a:rPr lang="fi-FI" dirty="0" smtClean="0"/>
                <a:t>Yhdistetty ennuste (n=19)</a:t>
              </a:r>
            </a:p>
            <a:p>
              <a:endParaRPr lang="fi-FI" sz="1050" dirty="0"/>
            </a:p>
            <a:p>
              <a:r>
                <a:rPr lang="fi-FI" dirty="0" smtClean="0"/>
                <a:t>Elämänlaatu (n=7)</a:t>
              </a:r>
            </a:p>
            <a:p>
              <a:endParaRPr lang="fi-FI" sz="1100" dirty="0"/>
            </a:p>
            <a:p>
              <a:r>
                <a:rPr lang="fi-FI" dirty="0" smtClean="0"/>
                <a:t>Remissio (n=10)</a:t>
              </a:r>
              <a:endParaRPr lang="fi-FI" dirty="0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1408307" y="914689"/>
              <a:ext cx="8611994" cy="40011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fi-FI" sz="2000" dirty="0" smtClean="0">
                  <a:solidFill>
                    <a:srgbClr val="FF0000"/>
                  </a:solidFill>
                </a:rPr>
                <a:t>Ennuste (tutkimusten lukumäärä)             korrelaatio (95% luottamusväli)</a:t>
              </a:r>
              <a:endParaRPr lang="fi-FI" sz="2000" dirty="0">
                <a:solidFill>
                  <a:srgbClr val="FF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224150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00357" y="800100"/>
            <a:ext cx="7891644" cy="491608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562767" y="5871312"/>
            <a:ext cx="8351520" cy="6192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666"/>
              </a:spcAft>
            </a:pPr>
            <a:r>
              <a:rPr lang="en-US" sz="1600" dirty="0" err="1">
                <a:ea typeface="Times New Roman" panose="02020603050405020304" pitchFamily="18" charset="0"/>
                <a:cs typeface="Times New Roman" panose="02020603050405020304" pitchFamily="18" charset="0"/>
              </a:rPr>
              <a:t>Immonen</a:t>
            </a:r>
            <a:r>
              <a:rPr lang="en-US" sz="1600" dirty="0">
                <a:ea typeface="Times New Roman" panose="02020603050405020304" pitchFamily="18" charset="0"/>
                <a:cs typeface="Times New Roman" panose="02020603050405020304" pitchFamily="18" charset="0"/>
              </a:rPr>
              <a:t> J, </a:t>
            </a:r>
            <a:r>
              <a:rPr lang="en-US" sz="1600" dirty="0" err="1">
                <a:ea typeface="Times New Roman" panose="02020603050405020304" pitchFamily="18" charset="0"/>
                <a:cs typeface="Times New Roman" panose="02020603050405020304" pitchFamily="18" charset="0"/>
              </a:rPr>
              <a:t>Jääskeläinen</a:t>
            </a:r>
            <a:r>
              <a:rPr lang="en-US" sz="1600" dirty="0">
                <a:ea typeface="Times New Roman" panose="02020603050405020304" pitchFamily="18" charset="0"/>
                <a:cs typeface="Times New Roman" panose="02020603050405020304" pitchFamily="18" charset="0"/>
              </a:rPr>
              <a:t> E, </a:t>
            </a:r>
            <a:r>
              <a:rPr lang="en-US" sz="1600" dirty="0" err="1">
                <a:ea typeface="Times New Roman" panose="02020603050405020304" pitchFamily="18" charset="0"/>
                <a:cs typeface="Times New Roman" panose="02020603050405020304" pitchFamily="18" charset="0"/>
              </a:rPr>
              <a:t>Korpela</a:t>
            </a:r>
            <a:r>
              <a:rPr lang="en-US" sz="1600" dirty="0">
                <a:ea typeface="Times New Roman" panose="02020603050405020304" pitchFamily="18" charset="0"/>
                <a:cs typeface="Times New Roman" panose="02020603050405020304" pitchFamily="18" charset="0"/>
              </a:rPr>
              <a:t> H, Miettunen J. Age at onset and the outcomes of schizophrenia: systematic review and meta-analysis. Early </a:t>
            </a:r>
            <a:r>
              <a:rPr lang="en-US" sz="1600" dirty="0" err="1">
                <a:ea typeface="Times New Roman" panose="02020603050405020304" pitchFamily="18" charset="0"/>
                <a:cs typeface="Times New Roman" panose="02020603050405020304" pitchFamily="18" charset="0"/>
              </a:rPr>
              <a:t>Interv</a:t>
            </a:r>
            <a:r>
              <a:rPr lang="en-US" sz="1600" dirty="0">
                <a:ea typeface="Times New Roman" panose="02020603050405020304" pitchFamily="18" charset="0"/>
                <a:cs typeface="Times New Roman" panose="02020603050405020304" pitchFamily="18" charset="0"/>
              </a:rPr>
              <a:t> Psychiatry, in press</a:t>
            </a:r>
            <a:r>
              <a:rPr lang="en-US" sz="160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1600" dirty="0"/>
              <a:t> </a:t>
            </a:r>
            <a:endParaRPr lang="fi-FI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688122" y="25703"/>
            <a:ext cx="8100810" cy="1325562"/>
          </a:xfrm>
          <a:prstGeom prst="rect">
            <a:avLst/>
          </a:prstGeom>
        </p:spPr>
        <p:txBody>
          <a:bodyPr/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b="1" dirty="0" err="1" smtClean="0"/>
              <a:t>Sairastumisikä</a:t>
            </a:r>
            <a:r>
              <a:rPr lang="en-US" b="1" dirty="0" smtClean="0"/>
              <a:t> </a:t>
            </a:r>
            <a:r>
              <a:rPr lang="en-US" b="1" dirty="0" err="1" smtClean="0"/>
              <a:t>ennustetekijänä</a:t>
            </a:r>
            <a:endParaRPr lang="en-US" b="1" dirty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356936" y="1125222"/>
            <a:ext cx="3943421" cy="4450078"/>
          </a:xfrm>
          <a:prstGeom prst="rect">
            <a:avLst/>
          </a:prstGeom>
        </p:spPr>
        <p:txBody>
          <a:bodyPr>
            <a:normAutofit fontScale="925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dirty="0" err="1"/>
              <a:t>Skitsofreniaan</a:t>
            </a:r>
            <a:r>
              <a:rPr lang="en-US" sz="2800" dirty="0"/>
              <a:t> </a:t>
            </a:r>
            <a:r>
              <a:rPr lang="en-US" sz="2800" dirty="0" err="1"/>
              <a:t>voidaan</a:t>
            </a:r>
            <a:r>
              <a:rPr lang="en-US" sz="2800" dirty="0"/>
              <a:t> </a:t>
            </a:r>
            <a:r>
              <a:rPr lang="en-US" sz="2800" dirty="0" err="1"/>
              <a:t>sairastua</a:t>
            </a:r>
            <a:r>
              <a:rPr lang="en-US" sz="2800" dirty="0"/>
              <a:t> </a:t>
            </a:r>
            <a:r>
              <a:rPr lang="en-US" sz="2800" dirty="0" err="1"/>
              <a:t>milloin</a:t>
            </a:r>
            <a:r>
              <a:rPr lang="en-US" sz="2800" dirty="0"/>
              <a:t> vain, </a:t>
            </a:r>
            <a:r>
              <a:rPr lang="en-US" sz="2800" dirty="0" err="1"/>
              <a:t>tyypillisesti</a:t>
            </a:r>
            <a:r>
              <a:rPr lang="en-US" sz="2800" dirty="0"/>
              <a:t> 20-30 </a:t>
            </a:r>
            <a:r>
              <a:rPr lang="en-US" sz="2800" dirty="0" err="1"/>
              <a:t>vuoden</a:t>
            </a:r>
            <a:r>
              <a:rPr lang="en-US" sz="2800" dirty="0"/>
              <a:t> </a:t>
            </a:r>
            <a:r>
              <a:rPr lang="en-US" sz="2800" dirty="0" err="1"/>
              <a:t>iässä</a:t>
            </a:r>
            <a:endParaRPr lang="en-US" sz="2800" dirty="0"/>
          </a:p>
          <a:p>
            <a:r>
              <a:rPr lang="en-US" sz="2800" u="sng" dirty="0" smtClean="0"/>
              <a:t>81 </a:t>
            </a:r>
            <a:r>
              <a:rPr lang="en-US" sz="2800" u="sng" dirty="0" err="1" smtClean="0"/>
              <a:t>tutkimusta</a:t>
            </a:r>
            <a:r>
              <a:rPr lang="en-US" sz="2800" u="sng" dirty="0" smtClean="0"/>
              <a:t> </a:t>
            </a:r>
            <a:r>
              <a:rPr lang="en-US" sz="2800" u="sng" dirty="0" err="1" smtClean="0"/>
              <a:t>eri</a:t>
            </a:r>
            <a:r>
              <a:rPr lang="en-US" sz="2800" u="sng" dirty="0" smtClean="0"/>
              <a:t> </a:t>
            </a:r>
            <a:r>
              <a:rPr lang="en-US" sz="2800" u="sng" dirty="0" err="1" smtClean="0"/>
              <a:t>vasteisiin</a:t>
            </a:r>
            <a:endParaRPr lang="en-US" sz="2800" u="sng" dirty="0" smtClean="0"/>
          </a:p>
          <a:p>
            <a:r>
              <a:rPr lang="en-US" sz="2800" u="sng" dirty="0" err="1" smtClean="0"/>
              <a:t>Aikaisempi</a:t>
            </a:r>
            <a:r>
              <a:rPr lang="en-US" sz="2800" u="sng" dirty="0" smtClean="0"/>
              <a:t> </a:t>
            </a:r>
            <a:r>
              <a:rPr lang="en-US" sz="2800" u="sng" dirty="0" err="1"/>
              <a:t>sairastumisikä</a:t>
            </a:r>
            <a:r>
              <a:rPr lang="en-US" sz="2800" u="sng" dirty="0"/>
              <a:t> </a:t>
            </a:r>
            <a:r>
              <a:rPr lang="en-US" sz="2800" dirty="0" err="1" smtClean="0"/>
              <a:t>liittyi</a:t>
            </a:r>
            <a:r>
              <a:rPr lang="en-US" sz="2800" dirty="0" smtClean="0"/>
              <a:t> </a:t>
            </a:r>
            <a:r>
              <a:rPr lang="en-US" sz="2800" dirty="0" err="1"/>
              <a:t>huonompaan</a:t>
            </a:r>
            <a:r>
              <a:rPr lang="en-US" sz="2800" dirty="0"/>
              <a:t> </a:t>
            </a:r>
            <a:r>
              <a:rPr lang="en-US" sz="2800" dirty="0" err="1"/>
              <a:t>ennusteeseen</a:t>
            </a:r>
            <a:r>
              <a:rPr lang="en-US" sz="2800" dirty="0"/>
              <a:t>. </a:t>
            </a:r>
            <a:endParaRPr lang="fi-FI" sz="2400" dirty="0"/>
          </a:p>
        </p:txBody>
      </p:sp>
      <p:sp>
        <p:nvSpPr>
          <p:cNvPr id="3" name="Rectangle 2"/>
          <p:cNvSpPr/>
          <p:nvPr/>
        </p:nvSpPr>
        <p:spPr>
          <a:xfrm>
            <a:off x="6890657" y="2623457"/>
            <a:ext cx="936172" cy="4138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6" name="TextBox 5"/>
          <p:cNvSpPr txBox="1"/>
          <p:nvPr/>
        </p:nvSpPr>
        <p:spPr>
          <a:xfrm>
            <a:off x="4413598" y="1209548"/>
            <a:ext cx="3024179" cy="3962623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fi-FI" sz="1600" dirty="0" smtClean="0"/>
              <a:t>Remissio </a:t>
            </a:r>
            <a:r>
              <a:rPr lang="fi-FI" sz="1600" dirty="0"/>
              <a:t>(</a:t>
            </a:r>
            <a:r>
              <a:rPr lang="fi-FI" sz="1600" dirty="0" smtClean="0"/>
              <a:t>n=6)</a:t>
            </a:r>
            <a:endParaRPr lang="fi-FI" sz="1600" dirty="0"/>
          </a:p>
          <a:p>
            <a:pPr>
              <a:spcBef>
                <a:spcPts val="600"/>
              </a:spcBef>
            </a:pPr>
            <a:r>
              <a:rPr lang="fi-FI" sz="1600" dirty="0" smtClean="0"/>
              <a:t>Yleinen kliininen ennuste (n=17)</a:t>
            </a:r>
          </a:p>
          <a:p>
            <a:pPr>
              <a:spcBef>
                <a:spcPts val="600"/>
              </a:spcBef>
            </a:pPr>
            <a:r>
              <a:rPr lang="fi-FI" sz="1600" dirty="0" smtClean="0"/>
              <a:t>Positiiviset oireet (n=5)</a:t>
            </a:r>
          </a:p>
          <a:p>
            <a:pPr>
              <a:spcBef>
                <a:spcPts val="600"/>
              </a:spcBef>
            </a:pPr>
            <a:r>
              <a:rPr lang="fi-FI" sz="1600" dirty="0" smtClean="0"/>
              <a:t>Sosiaalinen/ammatillinen </a:t>
            </a:r>
            <a:r>
              <a:rPr lang="fi-FI" sz="1600" dirty="0"/>
              <a:t>toimintakyky (</a:t>
            </a:r>
            <a:r>
              <a:rPr lang="fi-FI" sz="1600" dirty="0" smtClean="0"/>
              <a:t>n=10)</a:t>
            </a:r>
          </a:p>
          <a:p>
            <a:pPr>
              <a:spcBef>
                <a:spcPts val="600"/>
              </a:spcBef>
            </a:pPr>
            <a:endParaRPr lang="fi-FI" sz="200" dirty="0" smtClean="0"/>
          </a:p>
          <a:p>
            <a:pPr>
              <a:spcBef>
                <a:spcPts val="600"/>
              </a:spcBef>
            </a:pPr>
            <a:r>
              <a:rPr lang="fi-FI" sz="1600" dirty="0" smtClean="0"/>
              <a:t>Yhdistetty </a:t>
            </a:r>
            <a:r>
              <a:rPr lang="fi-FI" sz="1600" dirty="0"/>
              <a:t>ennuste (n=13</a:t>
            </a:r>
            <a:r>
              <a:rPr lang="fi-FI" sz="1600" dirty="0" smtClean="0"/>
              <a:t>)</a:t>
            </a:r>
          </a:p>
          <a:p>
            <a:pPr>
              <a:spcBef>
                <a:spcPts val="600"/>
              </a:spcBef>
            </a:pPr>
            <a:endParaRPr lang="fi-FI" sz="400" dirty="0" smtClean="0"/>
          </a:p>
          <a:p>
            <a:pPr>
              <a:spcBef>
                <a:spcPts val="600"/>
              </a:spcBef>
            </a:pPr>
            <a:r>
              <a:rPr lang="fi-FI" sz="1600" dirty="0" err="1" smtClean="0"/>
              <a:t>Relapsi</a:t>
            </a:r>
            <a:r>
              <a:rPr lang="fi-FI" sz="1600" dirty="0" smtClean="0"/>
              <a:t> </a:t>
            </a:r>
            <a:r>
              <a:rPr lang="fi-FI" sz="1600" dirty="0"/>
              <a:t>(</a:t>
            </a:r>
            <a:r>
              <a:rPr lang="fi-FI" sz="1600" dirty="0" smtClean="0"/>
              <a:t>n=3)</a:t>
            </a:r>
            <a:endParaRPr lang="fi-FI" sz="1600" dirty="0"/>
          </a:p>
          <a:p>
            <a:pPr>
              <a:spcBef>
                <a:spcPts val="600"/>
              </a:spcBef>
            </a:pPr>
            <a:endParaRPr lang="fi-FI" sz="700" dirty="0" smtClean="0"/>
          </a:p>
          <a:p>
            <a:pPr>
              <a:spcBef>
                <a:spcPts val="900"/>
              </a:spcBef>
            </a:pPr>
            <a:r>
              <a:rPr lang="fi-FI" sz="1600" dirty="0" smtClean="0"/>
              <a:t>Negatiiviset oireet (n=8)</a:t>
            </a:r>
          </a:p>
          <a:p>
            <a:pPr>
              <a:spcBef>
                <a:spcPts val="900"/>
              </a:spcBef>
            </a:pPr>
            <a:r>
              <a:rPr lang="fi-FI" sz="1600" dirty="0" smtClean="0"/>
              <a:t>Sairaalahoidot (n=9)</a:t>
            </a:r>
          </a:p>
          <a:p>
            <a:pPr>
              <a:spcBef>
                <a:spcPts val="900"/>
              </a:spcBef>
            </a:pPr>
            <a:r>
              <a:rPr lang="fi-FI" sz="1600" dirty="0" smtClean="0"/>
              <a:t>Kokonaisoireet (n=3)</a:t>
            </a:r>
            <a:endParaRPr lang="fi-FI" sz="1050" dirty="0"/>
          </a:p>
        </p:txBody>
      </p:sp>
      <p:sp>
        <p:nvSpPr>
          <p:cNvPr id="9" name="TextBox 8"/>
          <p:cNvSpPr txBox="1"/>
          <p:nvPr/>
        </p:nvSpPr>
        <p:spPr>
          <a:xfrm>
            <a:off x="4413598" y="802181"/>
            <a:ext cx="7760458" cy="338554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fi-FI" sz="1600" dirty="0" smtClean="0">
                <a:solidFill>
                  <a:srgbClr val="FF0000"/>
                </a:solidFill>
              </a:rPr>
              <a:t>Ennuste (tutkimusten lukumäärä)                          korrelaatio (95% luottamusväli)</a:t>
            </a:r>
            <a:endParaRPr lang="fi-FI" sz="1600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9232049" y="5437231"/>
            <a:ext cx="2959951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fi-FI" sz="1600" dirty="0" smtClean="0"/>
              <a:t>Nuorempana sairastunut </a:t>
            </a:r>
            <a:r>
              <a:rPr lang="fi-FI" sz="1600" dirty="0" smtClean="0">
                <a:sym typeface="Wingdings" panose="05000000000000000000" pitchFamily="2" charset="2"/>
              </a:rPr>
              <a:t> huono ennuste</a:t>
            </a:r>
            <a:endParaRPr lang="fi-FI" sz="1600" dirty="0"/>
          </a:p>
        </p:txBody>
      </p:sp>
    </p:spTree>
    <p:extLst>
      <p:ext uri="{BB962C8B-B14F-4D97-AF65-F5344CB8AC3E}">
        <p14:creationId xmlns:p14="http://schemas.microsoft.com/office/powerpoint/2010/main" val="3701625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31683" y="5757073"/>
            <a:ext cx="8641080" cy="8695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666"/>
              </a:spcAft>
            </a:pPr>
            <a:r>
              <a:rPr lang="en-US" sz="1600" dirty="0" err="1">
                <a:ea typeface="Times New Roman" panose="02020603050405020304" pitchFamily="18" charset="0"/>
                <a:cs typeface="Times New Roman" panose="02020603050405020304" pitchFamily="18" charset="0"/>
              </a:rPr>
              <a:t>Käkelä</a:t>
            </a:r>
            <a:r>
              <a:rPr lang="en-US" sz="1600" dirty="0">
                <a:ea typeface="Times New Roman" panose="02020603050405020304" pitchFamily="18" charset="0"/>
                <a:cs typeface="Times New Roman" panose="02020603050405020304" pitchFamily="18" charset="0"/>
              </a:rPr>
              <a:t> J, </a:t>
            </a:r>
            <a:r>
              <a:rPr lang="en-US" sz="1600" dirty="0" err="1">
                <a:ea typeface="Times New Roman" panose="02020603050405020304" pitchFamily="18" charset="0"/>
                <a:cs typeface="Times New Roman" panose="02020603050405020304" pitchFamily="18" charset="0"/>
              </a:rPr>
              <a:t>Panula</a:t>
            </a:r>
            <a:r>
              <a:rPr lang="en-US" sz="1600" dirty="0">
                <a:ea typeface="Times New Roman" panose="02020603050405020304" pitchFamily="18" charset="0"/>
                <a:cs typeface="Times New Roman" panose="02020603050405020304" pitchFamily="18" charset="0"/>
              </a:rPr>
              <a:t> J, </a:t>
            </a:r>
            <a:r>
              <a:rPr lang="en-US" sz="1600" dirty="0" err="1">
                <a:ea typeface="Times New Roman" panose="02020603050405020304" pitchFamily="18" charset="0"/>
                <a:cs typeface="Times New Roman" panose="02020603050405020304" pitchFamily="18" charset="0"/>
              </a:rPr>
              <a:t>Oinas</a:t>
            </a:r>
            <a:r>
              <a:rPr lang="en-US" sz="1600" dirty="0">
                <a:ea typeface="Times New Roman" panose="02020603050405020304" pitchFamily="18" charset="0"/>
                <a:cs typeface="Times New Roman" panose="02020603050405020304" pitchFamily="18" charset="0"/>
              </a:rPr>
              <a:t> E, </a:t>
            </a:r>
            <a:r>
              <a:rPr lang="en-US" sz="1600" dirty="0" err="1">
                <a:ea typeface="Times New Roman" panose="02020603050405020304" pitchFamily="18" charset="0"/>
                <a:cs typeface="Times New Roman" panose="02020603050405020304" pitchFamily="18" charset="0"/>
              </a:rPr>
              <a:t>Hirvonen</a:t>
            </a:r>
            <a:r>
              <a:rPr lang="en-US" sz="1600" dirty="0">
                <a:ea typeface="Times New Roman" panose="02020603050405020304" pitchFamily="18" charset="0"/>
                <a:cs typeface="Times New Roman" panose="02020603050405020304" pitchFamily="18" charset="0"/>
              </a:rPr>
              <a:t> N, </a:t>
            </a:r>
            <a:r>
              <a:rPr lang="en-US" sz="1600" dirty="0" err="1">
                <a:ea typeface="Times New Roman" panose="02020603050405020304" pitchFamily="18" charset="0"/>
                <a:cs typeface="Times New Roman" panose="02020603050405020304" pitchFamily="18" charset="0"/>
              </a:rPr>
              <a:t>Jääskeläinen</a:t>
            </a:r>
            <a:r>
              <a:rPr lang="en-US" sz="1600" dirty="0">
                <a:ea typeface="Times New Roman" panose="02020603050405020304" pitchFamily="18" charset="0"/>
                <a:cs typeface="Times New Roman" panose="02020603050405020304" pitchFamily="18" charset="0"/>
              </a:rPr>
              <a:t> E, Miettunen J. Family history of psychosis and social, occupational and global outcome in schizophrenia: a meta-analysis. </a:t>
            </a:r>
            <a:r>
              <a:rPr lang="en-US" sz="1600" dirty="0" err="1">
                <a:ea typeface="Times New Roman" panose="02020603050405020304" pitchFamily="18" charset="0"/>
                <a:cs typeface="Times New Roman" panose="02020603050405020304" pitchFamily="18" charset="0"/>
              </a:rPr>
              <a:t>Acta</a:t>
            </a:r>
            <a:r>
              <a:rPr lang="en-US" sz="1600" dirty="0"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ea typeface="Times New Roman" panose="02020603050405020304" pitchFamily="18" charset="0"/>
                <a:cs typeface="Times New Roman" panose="02020603050405020304" pitchFamily="18" charset="0"/>
              </a:rPr>
              <a:t>Psychiatr</a:t>
            </a:r>
            <a:r>
              <a:rPr lang="en-US" sz="1600" dirty="0"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ea typeface="Times New Roman" panose="02020603050405020304" pitchFamily="18" charset="0"/>
                <a:cs typeface="Times New Roman" panose="02020603050405020304" pitchFamily="18" charset="0"/>
              </a:rPr>
              <a:t>Scand</a:t>
            </a:r>
            <a:r>
              <a:rPr lang="en-US" sz="1600" dirty="0">
                <a:ea typeface="Times New Roman" panose="02020603050405020304" pitchFamily="18" charset="0"/>
                <a:cs typeface="Times New Roman" panose="02020603050405020304" pitchFamily="18" charset="0"/>
              </a:rPr>
              <a:t> 2014; 130:269-78.</a:t>
            </a:r>
            <a:endParaRPr lang="fi-FI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74157" y="182136"/>
            <a:ext cx="8698606" cy="1325562"/>
          </a:xfrm>
          <a:prstGeom prst="rect">
            <a:avLst/>
          </a:prstGeom>
        </p:spPr>
        <p:txBody>
          <a:bodyPr/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b="1" dirty="0" err="1" smtClean="0"/>
              <a:t>Psykoosin</a:t>
            </a:r>
            <a:r>
              <a:rPr lang="en-US" b="1" dirty="0" smtClean="0"/>
              <a:t> </a:t>
            </a:r>
            <a:r>
              <a:rPr lang="en-US" b="1" dirty="0" err="1" smtClean="0"/>
              <a:t>sukurasitus</a:t>
            </a:r>
            <a:r>
              <a:rPr lang="en-US" b="1" dirty="0" smtClean="0"/>
              <a:t> </a:t>
            </a:r>
            <a:r>
              <a:rPr lang="en-US" b="1" dirty="0" err="1" smtClean="0"/>
              <a:t>ennustetekijänä</a:t>
            </a:r>
            <a:endParaRPr lang="en-US" b="1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821362" y="1128162"/>
            <a:ext cx="7878138" cy="4142338"/>
          </a:xfrm>
          <a:prstGeom prst="rect">
            <a:avLst/>
          </a:prstGeom>
        </p:spPr>
        <p:txBody>
          <a:bodyPr>
            <a:normAutofit fontScale="92500" lnSpcReduction="200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1200"/>
              </a:spcBef>
              <a:spcAft>
                <a:spcPts val="1200"/>
              </a:spcAft>
              <a:buFont typeface="Wingdings 3" charset="2"/>
              <a:buNone/>
            </a:pPr>
            <a:r>
              <a:rPr lang="en-US" sz="4000" dirty="0" err="1" smtClean="0"/>
              <a:t>Psykoosin</a:t>
            </a:r>
            <a:r>
              <a:rPr lang="en-US" sz="4000" dirty="0" smtClean="0"/>
              <a:t> </a:t>
            </a:r>
            <a:r>
              <a:rPr lang="en-US" sz="4000" dirty="0" err="1" smtClean="0"/>
              <a:t>sukurasitus</a:t>
            </a:r>
            <a:endParaRPr lang="en-US" sz="4000" dirty="0" smtClean="0"/>
          </a:p>
          <a:p>
            <a:pPr lvl="1">
              <a:spcBef>
                <a:spcPts val="1200"/>
              </a:spcBef>
              <a:spcAft>
                <a:spcPts val="1200"/>
              </a:spcAft>
            </a:pPr>
            <a:r>
              <a:rPr lang="en-US" sz="3200" dirty="0" err="1" smtClean="0"/>
              <a:t>Psykoosi</a:t>
            </a:r>
            <a:r>
              <a:rPr lang="en-US" sz="3200" dirty="0" smtClean="0"/>
              <a:t> </a:t>
            </a:r>
            <a:r>
              <a:rPr lang="en-US" sz="3200" dirty="0" err="1" smtClean="0"/>
              <a:t>lähisuvussa</a:t>
            </a:r>
            <a:r>
              <a:rPr lang="en-US" sz="3200" dirty="0" smtClean="0"/>
              <a:t> on </a:t>
            </a:r>
            <a:r>
              <a:rPr lang="en-US" sz="3200" dirty="0" err="1" smtClean="0"/>
              <a:t>merkittävin</a:t>
            </a:r>
            <a:r>
              <a:rPr lang="en-US" sz="3200" dirty="0" smtClean="0"/>
              <a:t> </a:t>
            </a:r>
            <a:r>
              <a:rPr lang="en-US" sz="3200" dirty="0" err="1" smtClean="0"/>
              <a:t>skitsofrenian</a:t>
            </a:r>
            <a:r>
              <a:rPr lang="en-US" sz="3200" dirty="0" smtClean="0"/>
              <a:t> </a:t>
            </a:r>
            <a:r>
              <a:rPr lang="en-US" sz="3200" dirty="0" err="1" smtClean="0"/>
              <a:t>riskitekijä</a:t>
            </a:r>
            <a:endParaRPr lang="en-US" sz="3200" dirty="0" smtClean="0"/>
          </a:p>
          <a:p>
            <a:pPr lvl="1">
              <a:spcBef>
                <a:spcPts val="1200"/>
              </a:spcBef>
              <a:spcAft>
                <a:spcPts val="1200"/>
              </a:spcAft>
            </a:pPr>
            <a:r>
              <a:rPr lang="en-US" sz="3200" dirty="0" err="1" smtClean="0"/>
              <a:t>Mikäli</a:t>
            </a:r>
            <a:r>
              <a:rPr lang="en-US" sz="3200" dirty="0" smtClean="0"/>
              <a:t> </a:t>
            </a:r>
            <a:r>
              <a:rPr lang="en-US" sz="3200" dirty="0" err="1" smtClean="0"/>
              <a:t>sukurasitus</a:t>
            </a:r>
            <a:r>
              <a:rPr lang="en-US" sz="3200" dirty="0" smtClean="0"/>
              <a:t> </a:t>
            </a:r>
            <a:r>
              <a:rPr lang="en-US" sz="3200" dirty="0" err="1" smtClean="0"/>
              <a:t>noin</a:t>
            </a:r>
            <a:r>
              <a:rPr lang="en-US" sz="3200" dirty="0" smtClean="0"/>
              <a:t> 10% </a:t>
            </a:r>
            <a:r>
              <a:rPr lang="en-US" sz="3200" dirty="0" err="1" smtClean="0"/>
              <a:t>sairastuu</a:t>
            </a:r>
            <a:r>
              <a:rPr lang="en-US" sz="3200" dirty="0" smtClean="0"/>
              <a:t> </a:t>
            </a:r>
            <a:r>
              <a:rPr lang="en-US" sz="3200" dirty="0" err="1" smtClean="0"/>
              <a:t>skitsofreniaan</a:t>
            </a:r>
            <a:endParaRPr lang="en-US" sz="3200" dirty="0"/>
          </a:p>
          <a:p>
            <a:pPr lvl="1">
              <a:spcBef>
                <a:spcPts val="1200"/>
              </a:spcBef>
              <a:spcAft>
                <a:spcPts val="1200"/>
              </a:spcAft>
            </a:pPr>
            <a:r>
              <a:rPr lang="en-US" sz="3200" dirty="0" smtClean="0"/>
              <a:t>14 </a:t>
            </a:r>
            <a:r>
              <a:rPr lang="en-US" sz="3200" dirty="0" err="1" smtClean="0"/>
              <a:t>tutkimusta</a:t>
            </a:r>
            <a:r>
              <a:rPr lang="en-US" sz="3200" dirty="0" smtClean="0"/>
              <a:t> </a:t>
            </a:r>
            <a:r>
              <a:rPr lang="en-US" sz="3200" dirty="0" err="1" smtClean="0"/>
              <a:t>erilaisiin</a:t>
            </a:r>
            <a:r>
              <a:rPr lang="en-US" sz="3200" dirty="0" smtClean="0"/>
              <a:t> </a:t>
            </a:r>
            <a:r>
              <a:rPr lang="en-US" sz="3200" dirty="0" err="1" smtClean="0"/>
              <a:t>sosiaalisiin</a:t>
            </a:r>
            <a:r>
              <a:rPr lang="en-US" sz="3200" dirty="0" smtClean="0"/>
              <a:t>, </a:t>
            </a:r>
            <a:r>
              <a:rPr lang="en-US" sz="3200" dirty="0" err="1" smtClean="0"/>
              <a:t>työhön</a:t>
            </a:r>
            <a:r>
              <a:rPr lang="en-US" sz="3200" dirty="0" smtClean="0"/>
              <a:t> </a:t>
            </a:r>
            <a:r>
              <a:rPr lang="en-US" sz="3200" dirty="0" err="1" smtClean="0"/>
              <a:t>liittyviin</a:t>
            </a:r>
            <a:r>
              <a:rPr lang="en-US" sz="3200" dirty="0" smtClean="0"/>
              <a:t> tai </a:t>
            </a:r>
            <a:r>
              <a:rPr lang="en-US" sz="3200" dirty="0" err="1" smtClean="0"/>
              <a:t>yhdistettyihin</a:t>
            </a:r>
            <a:r>
              <a:rPr lang="en-US" sz="3200" dirty="0" smtClean="0"/>
              <a:t> (</a:t>
            </a:r>
            <a:r>
              <a:rPr lang="en-US" sz="3200" dirty="0" err="1" smtClean="0"/>
              <a:t>kliininen</a:t>
            </a:r>
            <a:r>
              <a:rPr lang="en-US" sz="3200" dirty="0" smtClean="0"/>
              <a:t>/</a:t>
            </a:r>
            <a:r>
              <a:rPr lang="en-US" sz="3200" dirty="0" err="1" smtClean="0"/>
              <a:t>sosiaalinen</a:t>
            </a:r>
            <a:r>
              <a:rPr lang="en-US" sz="3200" dirty="0" smtClean="0"/>
              <a:t>) </a:t>
            </a:r>
            <a:r>
              <a:rPr lang="en-US" sz="3200" dirty="0" err="1" smtClean="0"/>
              <a:t>vasteisiin</a:t>
            </a:r>
            <a:endParaRPr lang="en-US" sz="3200" dirty="0" smtClean="0"/>
          </a:p>
        </p:txBody>
      </p:sp>
    </p:spTree>
    <p:extLst>
      <p:ext uri="{BB962C8B-B14F-4D97-AF65-F5344CB8AC3E}">
        <p14:creationId xmlns:p14="http://schemas.microsoft.com/office/powerpoint/2010/main" val="218076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419734" y="159801"/>
            <a:ext cx="9422766" cy="1325562"/>
          </a:xfrm>
          <a:prstGeom prst="rect">
            <a:avLst/>
          </a:prstGeom>
        </p:spPr>
        <p:txBody>
          <a:bodyPr/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b="1" dirty="0" err="1" smtClean="0">
                <a:latin typeface="+mn-lt"/>
              </a:rPr>
              <a:t>Psykoosin</a:t>
            </a:r>
            <a:r>
              <a:rPr lang="en-US" b="1" dirty="0" smtClean="0">
                <a:latin typeface="+mn-lt"/>
              </a:rPr>
              <a:t> </a:t>
            </a:r>
            <a:r>
              <a:rPr lang="en-US" b="1" dirty="0" err="1" smtClean="0">
                <a:latin typeface="+mn-lt"/>
              </a:rPr>
              <a:t>sukurasitus</a:t>
            </a:r>
            <a:r>
              <a:rPr lang="en-US" b="1" dirty="0" smtClean="0">
                <a:latin typeface="+mn-lt"/>
              </a:rPr>
              <a:t> ja </a:t>
            </a:r>
            <a:r>
              <a:rPr lang="en-US" b="1" dirty="0" err="1" smtClean="0">
                <a:latin typeface="+mn-lt"/>
              </a:rPr>
              <a:t>tutkitut</a:t>
            </a:r>
            <a:r>
              <a:rPr lang="en-US" b="1" dirty="0" smtClean="0">
                <a:latin typeface="+mn-lt"/>
              </a:rPr>
              <a:t> </a:t>
            </a:r>
            <a:r>
              <a:rPr lang="en-US" b="1" dirty="0" err="1" smtClean="0">
                <a:latin typeface="+mn-lt"/>
              </a:rPr>
              <a:t>ennusteen</a:t>
            </a:r>
            <a:r>
              <a:rPr lang="en-US" b="1" dirty="0" smtClean="0">
                <a:latin typeface="+mn-lt"/>
              </a:rPr>
              <a:t> </a:t>
            </a:r>
            <a:r>
              <a:rPr lang="en-US" b="1" dirty="0" err="1" smtClean="0">
                <a:latin typeface="+mn-lt"/>
              </a:rPr>
              <a:t>osat</a:t>
            </a:r>
            <a:endParaRPr lang="en-US" b="1" dirty="0">
              <a:latin typeface="+mn-lt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886200" y="1506682"/>
            <a:ext cx="2680855" cy="48837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8" name="Rectangle 7"/>
          <p:cNvSpPr/>
          <p:nvPr/>
        </p:nvSpPr>
        <p:spPr>
          <a:xfrm>
            <a:off x="1458686" y="6308271"/>
            <a:ext cx="1502228" cy="44681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grpSp>
        <p:nvGrpSpPr>
          <p:cNvPr id="12" name="Group 11"/>
          <p:cNvGrpSpPr/>
          <p:nvPr/>
        </p:nvGrpSpPr>
        <p:grpSpPr>
          <a:xfrm>
            <a:off x="689729" y="1562328"/>
            <a:ext cx="10504448" cy="3079050"/>
            <a:chOff x="485543" y="2442861"/>
            <a:chExt cx="10504448" cy="3079050"/>
          </a:xfrm>
        </p:grpSpPr>
        <p:sp>
          <p:nvSpPr>
            <p:cNvPr id="10" name="TextBox 9"/>
            <p:cNvSpPr txBox="1"/>
            <p:nvPr/>
          </p:nvSpPr>
          <p:spPr>
            <a:xfrm>
              <a:off x="853653" y="2442861"/>
              <a:ext cx="10136338" cy="584775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fi-FI" sz="1600" dirty="0" smtClean="0">
                  <a:solidFill>
                    <a:srgbClr val="FF0000"/>
                  </a:solidFill>
                </a:rPr>
                <a:t>Ennuste  (tutkimusten lukumäärä)                                                           korrelaatio (95% luottamusväli)</a:t>
              </a:r>
            </a:p>
            <a:p>
              <a:endParaRPr lang="fi-FI" sz="1600" dirty="0">
                <a:solidFill>
                  <a:srgbClr val="FF0000"/>
                </a:solidFill>
              </a:endParaRPr>
            </a:p>
          </p:txBody>
        </p:sp>
        <p:pic>
          <p:nvPicPr>
            <p:cNvPr id="9" name="Picture 8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30766"/>
            <a:stretch/>
          </p:blipFill>
          <p:spPr>
            <a:xfrm>
              <a:off x="485543" y="2831977"/>
              <a:ext cx="10504448" cy="2689934"/>
            </a:xfrm>
            <a:prstGeom prst="rect">
              <a:avLst/>
            </a:prstGeom>
          </p:spPr>
        </p:pic>
        <p:sp>
          <p:nvSpPr>
            <p:cNvPr id="6" name="TextBox 5"/>
            <p:cNvSpPr txBox="1"/>
            <p:nvPr/>
          </p:nvSpPr>
          <p:spPr>
            <a:xfrm>
              <a:off x="8708994" y="4725225"/>
              <a:ext cx="2172101" cy="584775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fi-FI" sz="1600" dirty="0" smtClean="0"/>
                <a:t>Sukurasitus </a:t>
              </a:r>
              <a:r>
                <a:rPr lang="fi-FI" sz="1600" dirty="0" smtClean="0">
                  <a:sym typeface="Wingdings" panose="05000000000000000000" pitchFamily="2" charset="2"/>
                </a:rPr>
                <a:t> </a:t>
              </a:r>
              <a:r>
                <a:rPr lang="fi-FI" sz="1600" dirty="0" smtClean="0"/>
                <a:t>huono ennuste</a:t>
              </a:r>
              <a:endParaRPr lang="fi-FI" sz="1600" dirty="0"/>
            </a:p>
          </p:txBody>
        </p:sp>
        <p:sp>
          <p:nvSpPr>
            <p:cNvPr id="5" name="Rectangle 4"/>
            <p:cNvSpPr/>
            <p:nvPr/>
          </p:nvSpPr>
          <p:spPr>
            <a:xfrm>
              <a:off x="3524435" y="4737389"/>
              <a:ext cx="1944210" cy="35839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853653" y="3115269"/>
              <a:ext cx="4774790" cy="1477328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>
                <a:spcBef>
                  <a:spcPts val="600"/>
                </a:spcBef>
              </a:pPr>
              <a:r>
                <a:rPr lang="fi-FI" sz="1600" dirty="0" smtClean="0"/>
                <a:t>Työllisyys (n=3)         </a:t>
              </a:r>
            </a:p>
            <a:p>
              <a:pPr>
                <a:spcBef>
                  <a:spcPts val="600"/>
                </a:spcBef>
              </a:pPr>
              <a:endParaRPr lang="fi-FI" sz="600" dirty="0" smtClean="0"/>
            </a:p>
            <a:p>
              <a:pPr>
                <a:spcBef>
                  <a:spcPts val="600"/>
                </a:spcBef>
              </a:pPr>
              <a:r>
                <a:rPr lang="fi-FI" sz="1600" dirty="0" smtClean="0"/>
                <a:t>Sosiaalinen ja ammatillinen </a:t>
              </a:r>
              <a:r>
                <a:rPr lang="fi-FI" sz="1600" dirty="0"/>
                <a:t>toimintakyky (</a:t>
              </a:r>
              <a:r>
                <a:rPr lang="fi-FI" sz="1600" dirty="0" smtClean="0"/>
                <a:t>n=10)</a:t>
              </a:r>
            </a:p>
            <a:p>
              <a:pPr>
                <a:spcBef>
                  <a:spcPts val="600"/>
                </a:spcBef>
              </a:pPr>
              <a:endParaRPr lang="fi-FI" sz="800" dirty="0" smtClean="0"/>
            </a:p>
            <a:p>
              <a:pPr>
                <a:spcBef>
                  <a:spcPts val="600"/>
                </a:spcBef>
              </a:pPr>
              <a:r>
                <a:rPr lang="fi-FI" sz="1600" dirty="0" smtClean="0"/>
                <a:t>Yhdistetty </a:t>
              </a:r>
              <a:r>
                <a:rPr lang="fi-FI" sz="1600" dirty="0"/>
                <a:t>ennuste (n=13</a:t>
              </a:r>
              <a:r>
                <a:rPr lang="fi-FI" sz="1600" dirty="0" smtClean="0"/>
                <a:t>)</a:t>
              </a:r>
            </a:p>
            <a:p>
              <a:pPr>
                <a:spcBef>
                  <a:spcPts val="600"/>
                </a:spcBef>
              </a:pPr>
              <a:endParaRPr lang="fi-FI" sz="300" dirty="0"/>
            </a:p>
          </p:txBody>
        </p:sp>
      </p:grpSp>
      <p:sp>
        <p:nvSpPr>
          <p:cNvPr id="13" name="Content Placeholder 2"/>
          <p:cNvSpPr txBox="1">
            <a:spLocks/>
          </p:cNvSpPr>
          <p:nvPr/>
        </p:nvSpPr>
        <p:spPr>
          <a:xfrm>
            <a:off x="295460" y="4971808"/>
            <a:ext cx="8810532" cy="1119246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2400" dirty="0" err="1" smtClean="0"/>
              <a:t>Löydetty</a:t>
            </a:r>
            <a:r>
              <a:rPr lang="en-US" sz="2400" dirty="0" smtClean="0"/>
              <a:t> </a:t>
            </a:r>
            <a:r>
              <a:rPr lang="en-US" sz="2400" dirty="0" err="1" smtClean="0"/>
              <a:t>yhteys</a:t>
            </a:r>
            <a:r>
              <a:rPr lang="en-US" sz="2400" dirty="0" smtClean="0"/>
              <a:t> </a:t>
            </a:r>
            <a:r>
              <a:rPr lang="en-US" sz="2400" dirty="0" err="1" smtClean="0"/>
              <a:t>myös</a:t>
            </a:r>
            <a:r>
              <a:rPr lang="en-US" sz="2400" dirty="0" smtClean="0"/>
              <a:t> </a:t>
            </a:r>
            <a:r>
              <a:rPr lang="en-US" sz="2400" dirty="0" err="1" smtClean="0"/>
              <a:t>negatiisiin</a:t>
            </a:r>
            <a:r>
              <a:rPr lang="en-US" sz="2400" dirty="0" smtClean="0"/>
              <a:t> </a:t>
            </a:r>
            <a:r>
              <a:rPr lang="en-US" sz="2400" dirty="0" err="1" smtClean="0"/>
              <a:t>oireisiin</a:t>
            </a:r>
            <a:r>
              <a:rPr lang="en-US" sz="2400" dirty="0" smtClean="0"/>
              <a:t> meta-</a:t>
            </a:r>
            <a:r>
              <a:rPr lang="en-US" sz="2400" dirty="0" err="1" smtClean="0"/>
              <a:t>analyysissa</a:t>
            </a:r>
            <a:r>
              <a:rPr lang="en-US" sz="2400" dirty="0" smtClean="0"/>
              <a:t>, </a:t>
            </a:r>
            <a:r>
              <a:rPr lang="en-US" sz="2400" dirty="0" err="1" smtClean="0"/>
              <a:t>sekä</a:t>
            </a:r>
            <a:r>
              <a:rPr lang="en-US" sz="2400" dirty="0" smtClean="0"/>
              <a:t> </a:t>
            </a:r>
            <a:r>
              <a:rPr lang="en-US" sz="2400" dirty="0" err="1" smtClean="0"/>
              <a:t>nuorempaan</a:t>
            </a:r>
            <a:r>
              <a:rPr lang="en-US" sz="2400" dirty="0" smtClean="0"/>
              <a:t> </a:t>
            </a:r>
            <a:r>
              <a:rPr lang="en-US" sz="2400" dirty="0" err="1" smtClean="0"/>
              <a:t>sairastumisikään</a:t>
            </a:r>
            <a:r>
              <a:rPr lang="en-US" sz="2400" dirty="0" smtClean="0"/>
              <a:t> (</a:t>
            </a:r>
            <a:r>
              <a:rPr lang="en-US" sz="2400" dirty="0" err="1" smtClean="0"/>
              <a:t>Esterberg</a:t>
            </a:r>
            <a:r>
              <a:rPr lang="en-US" sz="2400" dirty="0" smtClean="0"/>
              <a:t> et al. 2010)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2400" dirty="0" err="1" smtClean="0"/>
              <a:t>Tarkoitus</a:t>
            </a:r>
            <a:r>
              <a:rPr lang="en-US" sz="2400" dirty="0" smtClean="0"/>
              <a:t> </a:t>
            </a:r>
            <a:r>
              <a:rPr lang="en-US" sz="2400" dirty="0" err="1" smtClean="0"/>
              <a:t>tutkia</a:t>
            </a:r>
            <a:r>
              <a:rPr lang="en-US" sz="2400" dirty="0" smtClean="0"/>
              <a:t> </a:t>
            </a:r>
            <a:r>
              <a:rPr lang="en-US" sz="2400" dirty="0" err="1" smtClean="0"/>
              <a:t>lisää</a:t>
            </a:r>
            <a:r>
              <a:rPr lang="en-US" sz="2400" dirty="0" smtClean="0"/>
              <a:t> </a:t>
            </a:r>
            <a:r>
              <a:rPr lang="en-US" sz="2400" dirty="0" err="1" smtClean="0"/>
              <a:t>Pohjois-Suomen</a:t>
            </a:r>
            <a:r>
              <a:rPr lang="en-US" sz="2400" dirty="0" smtClean="0"/>
              <a:t> </a:t>
            </a:r>
            <a:r>
              <a:rPr lang="en-US" sz="2400" dirty="0" err="1" smtClean="0"/>
              <a:t>syntymäkohorteissa</a:t>
            </a:r>
            <a:endParaRPr lang="en-US" sz="2400" dirty="0" smtClean="0"/>
          </a:p>
          <a:p>
            <a:pPr lvl="1">
              <a:spcBef>
                <a:spcPts val="0"/>
              </a:spcBef>
              <a:spcAft>
                <a:spcPts val="600"/>
              </a:spcAft>
            </a:pP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2168128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iruutu 1"/>
          <p:cNvSpPr txBox="1"/>
          <p:nvPr/>
        </p:nvSpPr>
        <p:spPr>
          <a:xfrm>
            <a:off x="1386684" y="213755"/>
            <a:ext cx="775731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4800" b="1" dirty="0" smtClean="0">
                <a:solidFill>
                  <a:schemeClr val="accent1"/>
                </a:solidFill>
                <a:ea typeface="+mj-ea"/>
                <a:cs typeface="+mj-cs"/>
              </a:rPr>
              <a:t>Mitkä tekijät liittyvät hyvään ennusteeseen? </a:t>
            </a:r>
            <a:endParaRPr lang="fi-FI" sz="4800" b="1" dirty="0">
              <a:solidFill>
                <a:schemeClr val="accent1"/>
              </a:solidFill>
              <a:ea typeface="+mj-ea"/>
              <a:cs typeface="+mj-cs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1114362" y="2327425"/>
            <a:ext cx="9658500" cy="3349117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3800"/>
              </a:lnSpc>
            </a:pPr>
            <a:r>
              <a:rPr lang="fi-FI" sz="3600" dirty="0" smtClean="0"/>
              <a:t>Myöhempi sairastumisikä, varhainen toteaminen</a:t>
            </a:r>
          </a:p>
          <a:p>
            <a:pPr>
              <a:lnSpc>
                <a:spcPts val="3800"/>
              </a:lnSpc>
            </a:pPr>
            <a:r>
              <a:rPr lang="fi-FI" sz="3600" dirty="0" smtClean="0"/>
              <a:t>Hyvä hoitomyöntyvyys ja hyvä sairaudentunto</a:t>
            </a:r>
          </a:p>
          <a:p>
            <a:pPr>
              <a:lnSpc>
                <a:spcPts val="3800"/>
              </a:lnSpc>
            </a:pPr>
            <a:r>
              <a:rPr lang="fi-FI" sz="3600" dirty="0" smtClean="0"/>
              <a:t>Parisuhde, sosiaalinen tuki</a:t>
            </a:r>
          </a:p>
          <a:p>
            <a:pPr>
              <a:lnSpc>
                <a:spcPts val="3800"/>
              </a:lnSpc>
            </a:pPr>
            <a:r>
              <a:rPr lang="fi-FI" sz="3600" dirty="0" smtClean="0"/>
              <a:t>Päihteettömyys sairastumisen jälkeen</a:t>
            </a:r>
            <a:endParaRPr lang="en-US" sz="3600" dirty="0" smtClean="0"/>
          </a:p>
          <a:p>
            <a:pPr>
              <a:lnSpc>
                <a:spcPts val="3100"/>
              </a:lnSpc>
              <a:spcBef>
                <a:spcPts val="1200"/>
              </a:spcBef>
              <a:spcAft>
                <a:spcPts val="1200"/>
              </a:spcAft>
            </a:pPr>
            <a:endParaRPr lang="en-US" sz="3600" dirty="0" smtClean="0"/>
          </a:p>
        </p:txBody>
      </p:sp>
    </p:spTree>
    <p:extLst>
      <p:ext uri="{BB962C8B-B14F-4D97-AF65-F5344CB8AC3E}">
        <p14:creationId xmlns:p14="http://schemas.microsoft.com/office/powerpoint/2010/main" val="3431951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iruutu 1"/>
          <p:cNvSpPr txBox="1"/>
          <p:nvPr/>
        </p:nvSpPr>
        <p:spPr>
          <a:xfrm>
            <a:off x="3061105" y="0"/>
            <a:ext cx="462498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4800" b="1" dirty="0">
                <a:solidFill>
                  <a:schemeClr val="accent1"/>
                </a:solidFill>
                <a:ea typeface="+mj-ea"/>
                <a:cs typeface="+mj-cs"/>
              </a:rPr>
              <a:t>Johtopäätökset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544347" y="973500"/>
            <a:ext cx="9419050" cy="4751703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3800"/>
              </a:lnSpc>
            </a:pPr>
            <a:r>
              <a:rPr lang="en-US" sz="2800" dirty="0"/>
              <a:t>Meta-</a:t>
            </a:r>
            <a:r>
              <a:rPr lang="en-US" sz="2800" dirty="0" err="1"/>
              <a:t>analyysit</a:t>
            </a:r>
            <a:r>
              <a:rPr lang="en-US" sz="2800" dirty="0"/>
              <a:t> ja </a:t>
            </a:r>
            <a:r>
              <a:rPr lang="en-US" sz="2800" dirty="0" err="1"/>
              <a:t>systemaattiset</a:t>
            </a:r>
            <a:r>
              <a:rPr lang="en-US" sz="2800" dirty="0"/>
              <a:t> </a:t>
            </a:r>
            <a:r>
              <a:rPr lang="en-US" sz="2800" dirty="0" err="1"/>
              <a:t>katsaukset</a:t>
            </a:r>
            <a:r>
              <a:rPr lang="en-US" sz="2800" dirty="0"/>
              <a:t> </a:t>
            </a:r>
            <a:r>
              <a:rPr lang="en-US" sz="2800" dirty="0" err="1"/>
              <a:t>mahdollistavat</a:t>
            </a:r>
            <a:r>
              <a:rPr lang="en-US" sz="2800" dirty="0"/>
              <a:t> </a:t>
            </a:r>
            <a:r>
              <a:rPr lang="en-US" sz="2800" dirty="0" err="1" smtClean="0"/>
              <a:t>kokonaiskuvan</a:t>
            </a:r>
            <a:r>
              <a:rPr lang="en-US" sz="2800" dirty="0" smtClean="0"/>
              <a:t> </a:t>
            </a:r>
            <a:r>
              <a:rPr lang="en-US" sz="2800" dirty="0" err="1" smtClean="0"/>
              <a:t>tutkimusaiheesta</a:t>
            </a:r>
            <a:endParaRPr lang="fi-FI" sz="2800" dirty="0"/>
          </a:p>
          <a:p>
            <a:pPr>
              <a:lnSpc>
                <a:spcPts val="3800"/>
              </a:lnSpc>
            </a:pPr>
            <a:r>
              <a:rPr lang="en-US" sz="2800" dirty="0" err="1" smtClean="0"/>
              <a:t>Yksi</a:t>
            </a:r>
            <a:r>
              <a:rPr lang="en-US" sz="2800" dirty="0" smtClean="0"/>
              <a:t> </a:t>
            </a:r>
            <a:r>
              <a:rPr lang="en-US" sz="2800" dirty="0" err="1"/>
              <a:t>seitsemästä</a:t>
            </a:r>
            <a:r>
              <a:rPr lang="en-US" sz="2800" dirty="0"/>
              <a:t> </a:t>
            </a:r>
            <a:r>
              <a:rPr lang="en-US" sz="2800" dirty="0" err="1"/>
              <a:t>skitsofreniapotilaasta</a:t>
            </a:r>
            <a:r>
              <a:rPr lang="en-US" sz="2800" dirty="0"/>
              <a:t> </a:t>
            </a:r>
            <a:r>
              <a:rPr lang="en-US" sz="2800" dirty="0" err="1"/>
              <a:t>täytti</a:t>
            </a:r>
            <a:r>
              <a:rPr lang="en-US" sz="2800" dirty="0"/>
              <a:t> </a:t>
            </a:r>
            <a:r>
              <a:rPr lang="en-US" sz="2800" dirty="0" err="1"/>
              <a:t>toipumisen</a:t>
            </a:r>
            <a:r>
              <a:rPr lang="en-US" sz="2800" dirty="0"/>
              <a:t> </a:t>
            </a:r>
            <a:r>
              <a:rPr lang="en-US" sz="2800" dirty="0" err="1"/>
              <a:t>kriteerit</a:t>
            </a:r>
            <a:r>
              <a:rPr lang="en-US" sz="2800" dirty="0"/>
              <a:t>, t</a:t>
            </a:r>
            <a:r>
              <a:rPr lang="fi-FI" sz="2800" dirty="0" err="1"/>
              <a:t>oipumisen</a:t>
            </a:r>
            <a:r>
              <a:rPr lang="fi-FI" sz="2800" dirty="0"/>
              <a:t> todennäköisyys ei ole lisääntynyt</a:t>
            </a:r>
          </a:p>
          <a:p>
            <a:pPr>
              <a:lnSpc>
                <a:spcPts val="3800"/>
              </a:lnSpc>
            </a:pPr>
            <a:r>
              <a:rPr lang="fi-FI" sz="2800" dirty="0"/>
              <a:t>Pidempi hoitamaton psykoosi, sairastuminen nuoremmalla iällä ja psykoosin sukurasitus liittyivät kaikki huonompaan ennusteeseen</a:t>
            </a:r>
          </a:p>
          <a:p>
            <a:pPr>
              <a:lnSpc>
                <a:spcPts val="3800"/>
              </a:lnSpc>
            </a:pPr>
            <a:r>
              <a:rPr lang="fi-FI" sz="2800" dirty="0" smtClean="0"/>
              <a:t>Varhainen </a:t>
            </a:r>
            <a:r>
              <a:rPr lang="fi-FI" sz="2800" dirty="0"/>
              <a:t>tunnistaminen ja tukitoimet riskiryhmissä</a:t>
            </a:r>
            <a:r>
              <a:rPr lang="en-US" sz="2800" dirty="0"/>
              <a:t> </a:t>
            </a:r>
            <a:r>
              <a:rPr lang="en-US" sz="2800" dirty="0" err="1"/>
              <a:t>voivat</a:t>
            </a:r>
            <a:r>
              <a:rPr lang="en-US" sz="2800" dirty="0"/>
              <a:t> </a:t>
            </a:r>
            <a:r>
              <a:rPr lang="en-US" sz="2800" dirty="0" err="1"/>
              <a:t>parantaa</a:t>
            </a:r>
            <a:r>
              <a:rPr lang="en-US" sz="2800" dirty="0"/>
              <a:t> </a:t>
            </a:r>
            <a:r>
              <a:rPr lang="en-US" sz="2800" dirty="0" err="1" smtClean="0"/>
              <a:t>ennustetta</a:t>
            </a:r>
            <a:endParaRPr lang="en-US" sz="2800" dirty="0" smtClean="0"/>
          </a:p>
          <a:p>
            <a:pPr>
              <a:lnSpc>
                <a:spcPts val="3100"/>
              </a:lnSpc>
              <a:spcBef>
                <a:spcPts val="1200"/>
              </a:spcBef>
              <a:spcAft>
                <a:spcPts val="1200"/>
              </a:spcAft>
            </a:pPr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2431326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 txBox="1">
            <a:spLocks/>
          </p:cNvSpPr>
          <p:nvPr/>
        </p:nvSpPr>
        <p:spPr>
          <a:xfrm>
            <a:off x="561256" y="513825"/>
            <a:ext cx="7271086" cy="4389437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Aft>
                <a:spcPts val="1200"/>
              </a:spcAft>
              <a:buNone/>
              <a:defRPr/>
            </a:pPr>
            <a:r>
              <a:rPr lang="fi-FI" sz="2400" b="1" dirty="0" smtClean="0"/>
              <a:t>Jouko Miettunen, Johanna Immonen, </a:t>
            </a:r>
            <a:r>
              <a:rPr lang="fi-FI" sz="2400" b="1" dirty="0"/>
              <a:t>Matti Penttilä, Pauliina </a:t>
            </a:r>
            <a:r>
              <a:rPr lang="fi-FI" sz="2400" b="1" dirty="0" err="1"/>
              <a:t>Juola</a:t>
            </a:r>
            <a:r>
              <a:rPr lang="fi-FI" sz="2400" b="1" dirty="0"/>
              <a:t>, Juha </a:t>
            </a:r>
            <a:r>
              <a:rPr lang="fi-FI" sz="2400" b="1" dirty="0" smtClean="0"/>
              <a:t>Käkelä, Hanna Korpela, Joni Panula, Eetu Oinas, Juha Veijola, Matti </a:t>
            </a:r>
            <a:r>
              <a:rPr lang="fi-FI" sz="2400" b="1" dirty="0" err="1"/>
              <a:t>Isohanni</a:t>
            </a:r>
            <a:r>
              <a:rPr lang="fi-FI" sz="2400" b="1" dirty="0"/>
              <a:t>, Erika Jääskeläinen</a:t>
            </a:r>
            <a:endParaRPr lang="fi-FI" sz="2400" b="1" dirty="0" smtClean="0"/>
          </a:p>
          <a:p>
            <a:pPr>
              <a:spcAft>
                <a:spcPts val="1200"/>
              </a:spcAft>
              <a:defRPr/>
            </a:pPr>
            <a:r>
              <a:rPr lang="en-GB" sz="2400" dirty="0" err="1"/>
              <a:t>Elinikäisen</a:t>
            </a:r>
            <a:r>
              <a:rPr lang="en-GB" sz="2400" dirty="0"/>
              <a:t> </a:t>
            </a:r>
            <a:r>
              <a:rPr lang="en-GB" sz="2400" dirty="0" err="1"/>
              <a:t>terveyden</a:t>
            </a:r>
            <a:r>
              <a:rPr lang="en-GB" sz="2400" dirty="0"/>
              <a:t> </a:t>
            </a:r>
            <a:r>
              <a:rPr lang="en-GB" sz="2400" dirty="0" err="1"/>
              <a:t>tutkimusyksikkö</a:t>
            </a:r>
            <a:endParaRPr lang="fi-FI" sz="2400" dirty="0"/>
          </a:p>
          <a:p>
            <a:pPr>
              <a:spcAft>
                <a:spcPts val="1200"/>
              </a:spcAft>
              <a:defRPr/>
            </a:pPr>
            <a:r>
              <a:rPr lang="en-GB" sz="2400" dirty="0" err="1" smtClean="0"/>
              <a:t>Neurotieteen</a:t>
            </a:r>
            <a:r>
              <a:rPr lang="en-GB" sz="2400" dirty="0" smtClean="0"/>
              <a:t> </a:t>
            </a:r>
            <a:r>
              <a:rPr lang="en-GB" sz="2400" dirty="0" err="1" smtClean="0"/>
              <a:t>tutkimusyksikkö</a:t>
            </a:r>
            <a:r>
              <a:rPr lang="en-GB" sz="2400" dirty="0" smtClean="0"/>
              <a:t> (</a:t>
            </a:r>
            <a:r>
              <a:rPr lang="en-GB" sz="2400" dirty="0" err="1" smtClean="0"/>
              <a:t>psykiatria</a:t>
            </a:r>
            <a:r>
              <a:rPr lang="en-GB" sz="2400" dirty="0" smtClean="0"/>
              <a:t>)</a:t>
            </a:r>
            <a:endParaRPr lang="fi-FI" sz="2400" dirty="0" smtClean="0"/>
          </a:p>
          <a:p>
            <a:pPr marL="0" indent="0">
              <a:spcAft>
                <a:spcPts val="1200"/>
              </a:spcAft>
              <a:buFont typeface="Wingdings 2" panose="05020102010507070707" pitchFamily="18" charset="2"/>
              <a:buNone/>
              <a:defRPr/>
            </a:pPr>
            <a:r>
              <a:rPr lang="fi-FI" sz="2400" b="1" dirty="0" smtClean="0"/>
              <a:t>Noora Hirvonen</a:t>
            </a:r>
            <a:endParaRPr lang="en-GB" sz="2400" dirty="0" smtClean="0"/>
          </a:p>
          <a:p>
            <a:pPr>
              <a:spcAft>
                <a:spcPts val="1200"/>
              </a:spcAft>
              <a:defRPr/>
            </a:pPr>
            <a:r>
              <a:rPr lang="en-GB" sz="2400" dirty="0" err="1" smtClean="0"/>
              <a:t>Informaatiotutkimus</a:t>
            </a:r>
            <a:r>
              <a:rPr lang="en-GB" sz="2400" dirty="0" smtClean="0"/>
              <a:t>, </a:t>
            </a:r>
            <a:r>
              <a:rPr lang="en-GB" sz="2400" dirty="0" err="1" smtClean="0"/>
              <a:t>Humanistinen</a:t>
            </a:r>
            <a:r>
              <a:rPr lang="en-GB" sz="2400" dirty="0" smtClean="0"/>
              <a:t> </a:t>
            </a:r>
            <a:r>
              <a:rPr lang="en-GB" sz="2400" dirty="0" err="1" smtClean="0"/>
              <a:t>tiedekunta</a:t>
            </a:r>
            <a:endParaRPr lang="en-GB" sz="2400" dirty="0" smtClean="0"/>
          </a:p>
          <a:p>
            <a:pPr marL="0" indent="0">
              <a:spcAft>
                <a:spcPts val="1200"/>
              </a:spcAft>
              <a:buFont typeface="Wingdings 3" charset="2"/>
              <a:buNone/>
              <a:defRPr/>
            </a:pPr>
            <a:r>
              <a:rPr lang="en-GB" sz="2400" b="1" dirty="0" smtClean="0"/>
              <a:t>John J McGrath, </a:t>
            </a:r>
            <a:r>
              <a:rPr lang="en-GB" sz="2400" b="1" dirty="0" err="1" smtClean="0"/>
              <a:t>Sukanta</a:t>
            </a:r>
            <a:r>
              <a:rPr lang="en-GB" sz="2400" b="1" dirty="0" smtClean="0"/>
              <a:t> </a:t>
            </a:r>
            <a:r>
              <a:rPr lang="en-GB" sz="2400" b="1" dirty="0" err="1" smtClean="0"/>
              <a:t>Saha</a:t>
            </a:r>
            <a:endParaRPr lang="en-GB" sz="2400" b="1" dirty="0" smtClean="0"/>
          </a:p>
          <a:p>
            <a:pPr>
              <a:spcAft>
                <a:spcPts val="1200"/>
              </a:spcAft>
              <a:defRPr/>
            </a:pPr>
            <a:r>
              <a:rPr lang="en-GB" sz="2400" dirty="0" smtClean="0"/>
              <a:t>University of Queensland, St Lucia, Australia</a:t>
            </a:r>
          </a:p>
          <a:p>
            <a:pPr marL="0" indent="0">
              <a:spcAft>
                <a:spcPts val="1200"/>
              </a:spcAft>
              <a:buFont typeface="Wingdings 3" charset="2"/>
              <a:buNone/>
              <a:defRPr/>
            </a:pPr>
            <a:endParaRPr lang="fi-FI" sz="24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06208" y="513825"/>
            <a:ext cx="4559044" cy="126597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32342" y="2292350"/>
            <a:ext cx="4232910" cy="174625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969" t="15472" r="9264" b="12069"/>
          <a:stretch/>
        </p:blipFill>
        <p:spPr>
          <a:xfrm>
            <a:off x="8318752" y="4671451"/>
            <a:ext cx="3746500" cy="1714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3009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1192331" y="352882"/>
            <a:ext cx="7418366" cy="1325562"/>
          </a:xfrm>
          <a:prstGeom prst="rect">
            <a:avLst/>
          </a:prstGeom>
        </p:spPr>
        <p:txBody>
          <a:bodyPr/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b="1" dirty="0" smtClean="0">
                <a:latin typeface="+mn-lt"/>
              </a:rPr>
              <a:t>ESITYKSEN SISÄLTÖ</a:t>
            </a:r>
            <a:endParaRPr lang="en-US" b="1" dirty="0">
              <a:latin typeface="+mn-lt"/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888818" y="1493522"/>
            <a:ext cx="7899581" cy="4531358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3100"/>
              </a:lnSpc>
              <a:spcBef>
                <a:spcPts val="1800"/>
              </a:spcBef>
            </a:pPr>
            <a:r>
              <a:rPr lang="en-US" sz="2800" dirty="0" smtClean="0"/>
              <a:t>Meta-</a:t>
            </a:r>
            <a:r>
              <a:rPr lang="en-US" sz="2800" dirty="0" err="1" smtClean="0"/>
              <a:t>analyysien</a:t>
            </a:r>
            <a:r>
              <a:rPr lang="en-US" sz="2800" dirty="0" smtClean="0"/>
              <a:t> ja </a:t>
            </a:r>
            <a:r>
              <a:rPr lang="en-US" sz="2800" dirty="0" err="1" smtClean="0"/>
              <a:t>systemaattisten</a:t>
            </a:r>
            <a:r>
              <a:rPr lang="en-US" sz="2800" dirty="0" smtClean="0"/>
              <a:t> </a:t>
            </a:r>
            <a:r>
              <a:rPr lang="en-US" sz="2800" dirty="0" err="1" smtClean="0"/>
              <a:t>katsausten</a:t>
            </a:r>
            <a:r>
              <a:rPr lang="en-US" sz="2800" dirty="0" smtClean="0"/>
              <a:t> </a:t>
            </a:r>
            <a:r>
              <a:rPr lang="en-US" sz="2800" dirty="0" err="1" smtClean="0"/>
              <a:t>rooli</a:t>
            </a:r>
            <a:r>
              <a:rPr lang="en-US" sz="2800" dirty="0" smtClean="0"/>
              <a:t> </a:t>
            </a:r>
            <a:r>
              <a:rPr lang="en-US" sz="2800" dirty="0" err="1" smtClean="0"/>
              <a:t>tutkimuksessa</a:t>
            </a:r>
            <a:endParaRPr lang="en-US" sz="2800" dirty="0" smtClean="0"/>
          </a:p>
          <a:p>
            <a:pPr>
              <a:lnSpc>
                <a:spcPts val="3100"/>
              </a:lnSpc>
              <a:spcBef>
                <a:spcPts val="1800"/>
              </a:spcBef>
            </a:pPr>
            <a:r>
              <a:rPr lang="en-US" sz="2800" dirty="0" err="1" smtClean="0"/>
              <a:t>Esittää</a:t>
            </a:r>
            <a:r>
              <a:rPr lang="en-US" sz="2800" dirty="0" smtClean="0"/>
              <a:t> </a:t>
            </a:r>
            <a:r>
              <a:rPr lang="en-US" sz="2800" dirty="0" err="1" smtClean="0"/>
              <a:t>tulokset</a:t>
            </a:r>
            <a:r>
              <a:rPr lang="en-US" sz="2800" dirty="0" smtClean="0"/>
              <a:t> meta-</a:t>
            </a:r>
            <a:r>
              <a:rPr lang="en-US" sz="2800" dirty="0" err="1" smtClean="0"/>
              <a:t>analyyseistä</a:t>
            </a:r>
            <a:endParaRPr lang="en-US" sz="2800" dirty="0" smtClean="0"/>
          </a:p>
          <a:p>
            <a:pPr lvl="1">
              <a:lnSpc>
                <a:spcPts val="3100"/>
              </a:lnSpc>
              <a:spcBef>
                <a:spcPts val="1800"/>
              </a:spcBef>
            </a:pPr>
            <a:r>
              <a:rPr lang="en-US" sz="2800" dirty="0" err="1" smtClean="0"/>
              <a:t>Toipumisen</a:t>
            </a:r>
            <a:r>
              <a:rPr lang="en-US" sz="2800" dirty="0" smtClean="0"/>
              <a:t> </a:t>
            </a:r>
            <a:r>
              <a:rPr lang="en-US" sz="2800" dirty="0" err="1" smtClean="0"/>
              <a:t>yleisyys</a:t>
            </a:r>
            <a:r>
              <a:rPr lang="en-US" sz="2800" dirty="0" smtClean="0"/>
              <a:t> </a:t>
            </a:r>
            <a:r>
              <a:rPr lang="en-US" sz="2800" dirty="0" err="1" smtClean="0"/>
              <a:t>skitsofreniassa</a:t>
            </a:r>
            <a:endParaRPr lang="en-US" sz="2800" dirty="0" smtClean="0"/>
          </a:p>
          <a:p>
            <a:pPr lvl="1">
              <a:lnSpc>
                <a:spcPts val="3100"/>
              </a:lnSpc>
              <a:spcBef>
                <a:spcPts val="1800"/>
              </a:spcBef>
            </a:pPr>
            <a:r>
              <a:rPr lang="en-US" sz="2800" dirty="0" err="1" smtClean="0"/>
              <a:t>Hoitamattoman</a:t>
            </a:r>
            <a:r>
              <a:rPr lang="en-US" sz="2800" dirty="0" smtClean="0"/>
              <a:t> </a:t>
            </a:r>
            <a:r>
              <a:rPr lang="en-US" sz="2800" dirty="0" err="1" smtClean="0"/>
              <a:t>psykoosin</a:t>
            </a:r>
            <a:r>
              <a:rPr lang="en-US" sz="2800" dirty="0" smtClean="0"/>
              <a:t>, </a:t>
            </a:r>
            <a:r>
              <a:rPr lang="en-US" sz="2800" dirty="0" err="1" smtClean="0"/>
              <a:t>sairastumisiän</a:t>
            </a:r>
            <a:r>
              <a:rPr lang="en-US" sz="2800" dirty="0" smtClean="0"/>
              <a:t> ja </a:t>
            </a:r>
            <a:r>
              <a:rPr lang="en-US" sz="2800" dirty="0" err="1" smtClean="0"/>
              <a:t>sukurasituksen</a:t>
            </a:r>
            <a:r>
              <a:rPr lang="en-US" sz="2800" dirty="0" smtClean="0"/>
              <a:t> </a:t>
            </a:r>
            <a:r>
              <a:rPr lang="en-US" sz="2800" dirty="0" err="1" smtClean="0"/>
              <a:t>yhteydet</a:t>
            </a:r>
            <a:r>
              <a:rPr lang="en-US" sz="2800" dirty="0" smtClean="0"/>
              <a:t> </a:t>
            </a:r>
            <a:r>
              <a:rPr lang="en-US" sz="2800" dirty="0" err="1" smtClean="0"/>
              <a:t>skitsofrenian</a:t>
            </a:r>
            <a:r>
              <a:rPr lang="en-US" sz="2800" dirty="0" smtClean="0"/>
              <a:t> </a:t>
            </a:r>
            <a:r>
              <a:rPr lang="en-US" sz="2800" dirty="0" err="1" smtClean="0"/>
              <a:t>pitkäaikaiseen</a:t>
            </a:r>
            <a:r>
              <a:rPr lang="en-US" sz="2800" dirty="0" smtClean="0"/>
              <a:t> </a:t>
            </a:r>
            <a:r>
              <a:rPr lang="en-US" sz="2800" dirty="0" err="1" smtClean="0"/>
              <a:t>ennusteeseen</a:t>
            </a:r>
            <a:endParaRPr lang="en-US" sz="2800" dirty="0" smtClean="0"/>
          </a:p>
        </p:txBody>
      </p:sp>
      <p:sp>
        <p:nvSpPr>
          <p:cNvPr id="8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463145" y="6356351"/>
            <a:ext cx="2057400" cy="365125"/>
          </a:xfrm>
        </p:spPr>
        <p:txBody>
          <a:bodyPr/>
          <a:lstStyle/>
          <a:p>
            <a:fld id="{2BCFD692-8EC4-4460-BD5E-FCBB1B9D0154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2588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/>
          <p:cNvSpPr txBox="1">
            <a:spLocks/>
          </p:cNvSpPr>
          <p:nvPr/>
        </p:nvSpPr>
        <p:spPr>
          <a:xfrm>
            <a:off x="914219" y="254000"/>
            <a:ext cx="8763181" cy="56261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en-US" sz="3200" b="1" dirty="0" err="1" smtClean="0"/>
              <a:t>Systemaattinen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katsaus</a:t>
            </a:r>
            <a:endParaRPr lang="en-US" sz="3200" b="1" dirty="0" smtClean="0"/>
          </a:p>
          <a:p>
            <a:pPr lvl="1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</a:pPr>
            <a:r>
              <a:rPr lang="en-US" sz="3200" dirty="0" err="1" smtClean="0"/>
              <a:t>Selkeä</a:t>
            </a:r>
            <a:r>
              <a:rPr lang="en-US" sz="3200" dirty="0" smtClean="0"/>
              <a:t> </a:t>
            </a:r>
            <a:r>
              <a:rPr lang="en-US" sz="3200" dirty="0" err="1" smtClean="0"/>
              <a:t>tutkimuskysymys</a:t>
            </a:r>
            <a:r>
              <a:rPr lang="en-US" sz="3200" dirty="0" smtClean="0"/>
              <a:t> ja </a:t>
            </a:r>
            <a:r>
              <a:rPr lang="en-US" sz="3200" dirty="0" err="1" smtClean="0"/>
              <a:t>inkluusiokriteerit</a:t>
            </a:r>
            <a:r>
              <a:rPr lang="en-US" sz="3200" dirty="0" smtClean="0"/>
              <a:t>, </a:t>
            </a:r>
            <a:r>
              <a:rPr lang="en-US" sz="3200" dirty="0" err="1" smtClean="0"/>
              <a:t>systemaattinen</a:t>
            </a:r>
            <a:r>
              <a:rPr lang="en-US" sz="3200" dirty="0" smtClean="0"/>
              <a:t> </a:t>
            </a:r>
            <a:r>
              <a:rPr lang="en-US" sz="3200" dirty="0" err="1" smtClean="0"/>
              <a:t>haku</a:t>
            </a:r>
            <a:r>
              <a:rPr lang="en-US" sz="3200" dirty="0" smtClean="0"/>
              <a:t> ja </a:t>
            </a:r>
            <a:r>
              <a:rPr lang="en-US" sz="3200" dirty="0" err="1" smtClean="0"/>
              <a:t>esittämistapa</a:t>
            </a:r>
            <a:r>
              <a:rPr lang="en-US" sz="3200" dirty="0" smtClean="0"/>
              <a:t>, </a:t>
            </a:r>
            <a:r>
              <a:rPr lang="en-US" sz="3200" dirty="0" err="1" smtClean="0"/>
              <a:t>laadunarviointi</a:t>
            </a:r>
            <a:r>
              <a:rPr lang="en-US" sz="3200" dirty="0" smtClean="0"/>
              <a:t> (</a:t>
            </a:r>
            <a:r>
              <a:rPr lang="en-US" sz="3200" dirty="0" err="1" smtClean="0"/>
              <a:t>synteesi</a:t>
            </a:r>
            <a:r>
              <a:rPr lang="en-US" sz="3200" dirty="0" smtClean="0"/>
              <a:t>)</a:t>
            </a:r>
          </a:p>
          <a:p>
            <a:pPr marL="0" indent="0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en-US" sz="3200" b="1" dirty="0" smtClean="0"/>
              <a:t>Meta-</a:t>
            </a:r>
            <a:r>
              <a:rPr lang="en-US" sz="3200" b="1" dirty="0" err="1" smtClean="0"/>
              <a:t>analyysi</a:t>
            </a:r>
            <a:endParaRPr lang="en-US" sz="3200" b="1" dirty="0" smtClean="0"/>
          </a:p>
          <a:p>
            <a:pPr lvl="1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</a:pPr>
            <a:r>
              <a:rPr lang="en-US" sz="3200" dirty="0" err="1" smtClean="0"/>
              <a:t>Yhdistetään</a:t>
            </a:r>
            <a:r>
              <a:rPr lang="en-US" sz="3200" dirty="0" smtClean="0"/>
              <a:t> </a:t>
            </a:r>
            <a:r>
              <a:rPr lang="en-US" sz="3200" dirty="0" err="1" smtClean="0"/>
              <a:t>systemaattisen</a:t>
            </a:r>
            <a:r>
              <a:rPr lang="en-US" sz="3200" dirty="0" smtClean="0"/>
              <a:t> </a:t>
            </a:r>
            <a:r>
              <a:rPr lang="en-US" sz="3200" dirty="0" err="1" smtClean="0"/>
              <a:t>katsauksen</a:t>
            </a:r>
            <a:r>
              <a:rPr lang="en-US" sz="3200" dirty="0" smtClean="0"/>
              <a:t> </a:t>
            </a:r>
            <a:r>
              <a:rPr lang="en-US" sz="3200" dirty="0" err="1" smtClean="0"/>
              <a:t>tulokset</a:t>
            </a:r>
            <a:r>
              <a:rPr lang="en-US" sz="3200" dirty="0" smtClean="0"/>
              <a:t> </a:t>
            </a:r>
            <a:r>
              <a:rPr lang="en-US" sz="3200" dirty="0" err="1" smtClean="0"/>
              <a:t>tilastollisesti</a:t>
            </a:r>
            <a:endParaRPr lang="en-US" sz="3200" dirty="0" smtClean="0"/>
          </a:p>
        </p:txBody>
      </p:sp>
    </p:spTree>
    <p:extLst>
      <p:ext uri="{BB962C8B-B14F-4D97-AF65-F5344CB8AC3E}">
        <p14:creationId xmlns:p14="http://schemas.microsoft.com/office/powerpoint/2010/main" val="1680435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9" descr="http://ebp.lib.uic.edu/nursing/files/images/Slide1_0.preview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" y="438892"/>
            <a:ext cx="5760720" cy="61915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1361209" y="115727"/>
            <a:ext cx="788581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4400" b="1" dirty="0" smtClean="0">
                <a:solidFill>
                  <a:schemeClr val="accent1"/>
                </a:solidFill>
                <a:ea typeface="+mj-ea"/>
                <a:cs typeface="+mj-cs"/>
              </a:rPr>
              <a:t>Tutkimusnäytön luotettavuus</a:t>
            </a:r>
            <a:endParaRPr lang="fi-FI" sz="4400" b="1" dirty="0">
              <a:solidFill>
                <a:schemeClr val="accent1"/>
              </a:solidFill>
              <a:ea typeface="+mj-ea"/>
              <a:cs typeface="+mj-cs"/>
            </a:endParaRPr>
          </a:p>
        </p:txBody>
      </p:sp>
      <p:cxnSp>
        <p:nvCxnSpPr>
          <p:cNvPr id="15" name="Straight Arrow Connector 14"/>
          <p:cNvCxnSpPr/>
          <p:nvPr/>
        </p:nvCxnSpPr>
        <p:spPr>
          <a:xfrm flipV="1">
            <a:off x="584200" y="1778000"/>
            <a:ext cx="1562100" cy="260350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91745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9" descr="http://ebp.lib.uic.edu/nursing/files/images/Slide1_0.preview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1210" y="551473"/>
            <a:ext cx="5760720" cy="61915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Picture 9" descr="http://ebp.lib.uic.edu/nursing/files/images/Slide1_0.preview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" y="438892"/>
            <a:ext cx="5760720" cy="61915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Straight Arrow Connector 4"/>
          <p:cNvCxnSpPr/>
          <p:nvPr/>
        </p:nvCxnSpPr>
        <p:spPr>
          <a:xfrm>
            <a:off x="5410200" y="3639628"/>
            <a:ext cx="1920240" cy="0"/>
          </a:xfrm>
          <a:prstGeom prst="straightConnector1">
            <a:avLst/>
          </a:prstGeom>
          <a:ln w="196850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5950641" y="2971800"/>
            <a:ext cx="3417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2800" b="1" dirty="0" smtClean="0"/>
              <a:t>?</a:t>
            </a:r>
            <a:endParaRPr lang="fi-FI" sz="2800" b="1" dirty="0"/>
          </a:p>
        </p:txBody>
      </p:sp>
      <p:cxnSp>
        <p:nvCxnSpPr>
          <p:cNvPr id="9" name="Straight Arrow Connector 8"/>
          <p:cNvCxnSpPr/>
          <p:nvPr/>
        </p:nvCxnSpPr>
        <p:spPr>
          <a:xfrm flipV="1">
            <a:off x="8434289" y="1559948"/>
            <a:ext cx="288000" cy="0"/>
          </a:xfrm>
          <a:prstGeom prst="straightConnector1">
            <a:avLst/>
          </a:prstGeom>
          <a:ln w="38100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6322302" y="1219820"/>
            <a:ext cx="20361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2400" dirty="0" smtClean="0"/>
              <a:t>”</a:t>
            </a:r>
            <a:r>
              <a:rPr lang="fi-FI" sz="2400" i="1" dirty="0" smtClean="0"/>
              <a:t>I just </a:t>
            </a:r>
            <a:r>
              <a:rPr lang="fi-FI" sz="2400" i="1" dirty="0" err="1" smtClean="0"/>
              <a:t>know</a:t>
            </a:r>
            <a:r>
              <a:rPr lang="fi-FI" sz="2400" dirty="0" smtClean="0"/>
              <a:t>”</a:t>
            </a:r>
            <a:endParaRPr lang="fi-FI" sz="2400" dirty="0"/>
          </a:p>
        </p:txBody>
      </p:sp>
      <p:sp>
        <p:nvSpPr>
          <p:cNvPr id="12" name="Isosceles Triangle 11"/>
          <p:cNvSpPr/>
          <p:nvPr/>
        </p:nvSpPr>
        <p:spPr>
          <a:xfrm>
            <a:off x="9025428" y="1219820"/>
            <a:ext cx="644351" cy="614876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3" name="TextBox 12"/>
          <p:cNvSpPr txBox="1"/>
          <p:nvPr/>
        </p:nvSpPr>
        <p:spPr>
          <a:xfrm>
            <a:off x="1361209" y="115727"/>
            <a:ext cx="788581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4400" b="1" dirty="0" smtClean="0">
                <a:solidFill>
                  <a:schemeClr val="accent1"/>
                </a:solidFill>
                <a:ea typeface="+mj-ea"/>
                <a:cs typeface="+mj-cs"/>
              </a:rPr>
              <a:t>Tutkimusnäytön luotettavuus</a:t>
            </a:r>
            <a:endParaRPr lang="fi-FI" sz="4400" b="1" dirty="0">
              <a:solidFill>
                <a:schemeClr val="accent1"/>
              </a:solidFill>
              <a:ea typeface="+mj-ea"/>
              <a:cs typeface="+mj-cs"/>
            </a:endParaRPr>
          </a:p>
        </p:txBody>
      </p:sp>
      <p:cxnSp>
        <p:nvCxnSpPr>
          <p:cNvPr id="15" name="Straight Arrow Connector 14"/>
          <p:cNvCxnSpPr/>
          <p:nvPr/>
        </p:nvCxnSpPr>
        <p:spPr>
          <a:xfrm flipV="1">
            <a:off x="584200" y="1778000"/>
            <a:ext cx="1562100" cy="260350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88048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/>
          <p:cNvSpPr txBox="1">
            <a:spLocks/>
          </p:cNvSpPr>
          <p:nvPr/>
        </p:nvSpPr>
        <p:spPr>
          <a:xfrm>
            <a:off x="321695" y="124379"/>
            <a:ext cx="7069008" cy="358425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en-US" sz="3600" b="1" dirty="0" err="1" smtClean="0">
                <a:solidFill>
                  <a:schemeClr val="accent1"/>
                </a:solidFill>
                <a:ea typeface="+mj-ea"/>
                <a:cs typeface="+mj-cs"/>
              </a:rPr>
              <a:t>Skitsofrenia</a:t>
            </a:r>
            <a:endParaRPr lang="en-US" sz="3600" b="1" dirty="0">
              <a:solidFill>
                <a:schemeClr val="accent1"/>
              </a:solidFill>
              <a:ea typeface="+mj-ea"/>
              <a:cs typeface="+mj-cs"/>
            </a:endParaRPr>
          </a:p>
          <a:p>
            <a:pPr lvl="1"/>
            <a:r>
              <a:rPr lang="en-US" sz="3600" dirty="0" err="1" smtClean="0"/>
              <a:t>Noin</a:t>
            </a:r>
            <a:r>
              <a:rPr lang="en-US" sz="3600" dirty="0" smtClean="0"/>
              <a:t> 1% </a:t>
            </a:r>
            <a:r>
              <a:rPr lang="en-US" sz="3600" dirty="0" err="1" smtClean="0"/>
              <a:t>sairastaa</a:t>
            </a:r>
            <a:r>
              <a:rPr lang="en-US" sz="3600" dirty="0" smtClean="0"/>
              <a:t> </a:t>
            </a:r>
            <a:r>
              <a:rPr lang="en-US" sz="3600" dirty="0" err="1" smtClean="0"/>
              <a:t>skitsofreniaa</a:t>
            </a:r>
            <a:endParaRPr lang="en-US" sz="3600" dirty="0" smtClean="0"/>
          </a:p>
          <a:p>
            <a:pPr lvl="1"/>
            <a:r>
              <a:rPr lang="fi-FI" sz="3600" dirty="0" smtClean="0"/>
              <a:t>Harhaluulot </a:t>
            </a:r>
            <a:r>
              <a:rPr lang="fi-FI" sz="3600" dirty="0"/>
              <a:t>ja aistiharhat sekä usein myös </a:t>
            </a:r>
            <a:r>
              <a:rPr lang="fi-FI" sz="3600" dirty="0" smtClean="0"/>
              <a:t>tunne-ilmaisujen </a:t>
            </a:r>
            <a:r>
              <a:rPr lang="fi-FI" sz="3600" dirty="0"/>
              <a:t>poikkeavuus tai </a:t>
            </a:r>
            <a:r>
              <a:rPr lang="fi-FI" sz="3600" dirty="0" smtClean="0"/>
              <a:t>latistuminen yleisiä</a:t>
            </a:r>
          </a:p>
          <a:p>
            <a:pPr lvl="1"/>
            <a:r>
              <a:rPr lang="en-US" sz="3600" dirty="0" err="1" smtClean="0"/>
              <a:t>Ennuste</a:t>
            </a:r>
            <a:r>
              <a:rPr lang="en-US" sz="3600" dirty="0" smtClean="0"/>
              <a:t> </a:t>
            </a:r>
            <a:r>
              <a:rPr lang="en-US" sz="3600" dirty="0" err="1" smtClean="0"/>
              <a:t>huono</a:t>
            </a:r>
            <a:r>
              <a:rPr lang="en-US" sz="3600" dirty="0" smtClean="0"/>
              <a:t>: </a:t>
            </a:r>
            <a:r>
              <a:rPr lang="en-US" sz="3600" dirty="0" err="1" smtClean="0"/>
              <a:t>vakavat</a:t>
            </a:r>
            <a:r>
              <a:rPr lang="en-US" sz="3600" dirty="0" smtClean="0"/>
              <a:t> ja </a:t>
            </a:r>
            <a:r>
              <a:rPr lang="en-US" sz="3600" dirty="0" err="1" smtClean="0"/>
              <a:t>pitkään</a:t>
            </a:r>
            <a:r>
              <a:rPr lang="en-US" sz="3600" dirty="0" smtClean="0"/>
              <a:t> </a:t>
            </a:r>
            <a:r>
              <a:rPr lang="en-US" sz="3600" dirty="0" err="1" smtClean="0"/>
              <a:t>kestävät</a:t>
            </a:r>
            <a:r>
              <a:rPr lang="en-US" sz="3600" dirty="0" smtClean="0"/>
              <a:t> </a:t>
            </a:r>
            <a:r>
              <a:rPr lang="en-US" sz="3600" dirty="0" err="1" smtClean="0"/>
              <a:t>oireet</a:t>
            </a:r>
            <a:r>
              <a:rPr lang="en-US" sz="3600" dirty="0" smtClean="0"/>
              <a:t>, </a:t>
            </a:r>
            <a:r>
              <a:rPr lang="en-US" sz="3600" dirty="0" err="1" smtClean="0"/>
              <a:t>sairaalahoitoja</a:t>
            </a:r>
            <a:r>
              <a:rPr lang="en-US" sz="3600" dirty="0" smtClean="0"/>
              <a:t>, </a:t>
            </a:r>
            <a:r>
              <a:rPr lang="en-US" sz="3600" dirty="0" err="1" smtClean="0"/>
              <a:t>suuri</a:t>
            </a:r>
            <a:r>
              <a:rPr lang="en-US" sz="3600" dirty="0" smtClean="0"/>
              <a:t> </a:t>
            </a:r>
            <a:r>
              <a:rPr lang="en-US" sz="3600" dirty="0" err="1" smtClean="0"/>
              <a:t>kuolleisuus</a:t>
            </a:r>
            <a:r>
              <a:rPr lang="en-US" sz="3600" dirty="0" smtClean="0"/>
              <a:t>, </a:t>
            </a:r>
            <a:r>
              <a:rPr lang="en-US" sz="3600" dirty="0" err="1" smtClean="0"/>
              <a:t>huono</a:t>
            </a:r>
            <a:r>
              <a:rPr lang="en-US" sz="3600" dirty="0" smtClean="0"/>
              <a:t> </a:t>
            </a:r>
            <a:r>
              <a:rPr lang="en-US" sz="3600" dirty="0" err="1" smtClean="0"/>
              <a:t>työkyky</a:t>
            </a:r>
            <a:endParaRPr lang="en-US" sz="3600" dirty="0" smtClean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90703" y="746679"/>
            <a:ext cx="4801297" cy="4813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9329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/>
          <p:cNvSpPr txBox="1">
            <a:spLocks/>
          </p:cNvSpPr>
          <p:nvPr/>
        </p:nvSpPr>
        <p:spPr>
          <a:xfrm>
            <a:off x="816995" y="746679"/>
            <a:ext cx="8022205" cy="358425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en-US" sz="3600" b="1" dirty="0" err="1">
                <a:solidFill>
                  <a:schemeClr val="accent1"/>
                </a:solidFill>
                <a:ea typeface="+mj-ea"/>
                <a:cs typeface="+mj-cs"/>
              </a:rPr>
              <a:t>Voiko</a:t>
            </a:r>
            <a:r>
              <a:rPr lang="en-US" sz="3600" b="1" dirty="0">
                <a:solidFill>
                  <a:schemeClr val="accent1"/>
                </a:solidFill>
                <a:ea typeface="+mj-ea"/>
                <a:cs typeface="+mj-cs"/>
              </a:rPr>
              <a:t> </a:t>
            </a:r>
            <a:r>
              <a:rPr lang="en-US" sz="3600" b="1" dirty="0" err="1">
                <a:solidFill>
                  <a:schemeClr val="accent1"/>
                </a:solidFill>
                <a:ea typeface="+mj-ea"/>
                <a:cs typeface="+mj-cs"/>
              </a:rPr>
              <a:t>skitsofreniasta</a:t>
            </a:r>
            <a:r>
              <a:rPr lang="en-US" sz="3600" b="1" dirty="0">
                <a:solidFill>
                  <a:schemeClr val="accent1"/>
                </a:solidFill>
                <a:ea typeface="+mj-ea"/>
                <a:cs typeface="+mj-cs"/>
              </a:rPr>
              <a:t> </a:t>
            </a:r>
            <a:r>
              <a:rPr lang="en-US" sz="3600" b="1" dirty="0" err="1">
                <a:solidFill>
                  <a:schemeClr val="accent1"/>
                </a:solidFill>
                <a:ea typeface="+mj-ea"/>
                <a:cs typeface="+mj-cs"/>
              </a:rPr>
              <a:t>toipua</a:t>
            </a:r>
            <a:r>
              <a:rPr lang="en-US" sz="3600" b="1" dirty="0">
                <a:solidFill>
                  <a:schemeClr val="accent1"/>
                </a:solidFill>
                <a:ea typeface="+mj-ea"/>
                <a:cs typeface="+mj-cs"/>
              </a:rPr>
              <a:t>?</a:t>
            </a:r>
          </a:p>
          <a:p>
            <a:pPr marL="0" indent="0">
              <a:buFont typeface="Wingdings 3" charset="2"/>
              <a:buNone/>
            </a:pPr>
            <a:endParaRPr lang="en-US" sz="3600" dirty="0" smtClean="0"/>
          </a:p>
          <a:p>
            <a:pPr lvl="1"/>
            <a:r>
              <a:rPr lang="en-US" sz="3600" dirty="0" err="1" smtClean="0"/>
              <a:t>Toipumista</a:t>
            </a:r>
            <a:r>
              <a:rPr lang="en-US" sz="3600" dirty="0" smtClean="0"/>
              <a:t> (</a:t>
            </a:r>
            <a:r>
              <a:rPr lang="en-US" sz="3600" i="1" dirty="0" smtClean="0"/>
              <a:t>recovery</a:t>
            </a:r>
            <a:r>
              <a:rPr lang="en-US" sz="3600" dirty="0" smtClean="0"/>
              <a:t>) </a:t>
            </a:r>
            <a:r>
              <a:rPr lang="en-US" sz="3600" dirty="0" err="1" smtClean="0"/>
              <a:t>tapahtunut</a:t>
            </a:r>
            <a:r>
              <a:rPr lang="en-US" sz="3600" dirty="0" smtClean="0"/>
              <a:t> </a:t>
            </a:r>
            <a:r>
              <a:rPr lang="en-US" sz="3600" dirty="0" err="1" smtClean="0"/>
              <a:t>sekä</a:t>
            </a:r>
            <a:r>
              <a:rPr lang="en-US" sz="3600" dirty="0" smtClean="0"/>
              <a:t> </a:t>
            </a:r>
            <a:r>
              <a:rPr lang="en-US" sz="3600" u="sng" dirty="0" err="1" smtClean="0"/>
              <a:t>kliinisellä</a:t>
            </a:r>
            <a:r>
              <a:rPr lang="en-US" sz="3600" dirty="0" smtClean="0"/>
              <a:t> </a:t>
            </a:r>
            <a:r>
              <a:rPr lang="en-US" sz="3600" dirty="0" err="1" smtClean="0"/>
              <a:t>että</a:t>
            </a:r>
            <a:r>
              <a:rPr lang="en-US" sz="3600" dirty="0" smtClean="0"/>
              <a:t> </a:t>
            </a:r>
            <a:r>
              <a:rPr lang="en-US" sz="3600" u="sng" dirty="0" err="1" smtClean="0"/>
              <a:t>sosiaalisella</a:t>
            </a:r>
            <a:r>
              <a:rPr lang="en-US" sz="3600" dirty="0" smtClean="0"/>
              <a:t> </a:t>
            </a:r>
            <a:r>
              <a:rPr lang="en-US" sz="3600" dirty="0" err="1" smtClean="0"/>
              <a:t>osa-alueella</a:t>
            </a:r>
            <a:r>
              <a:rPr lang="en-US" sz="3600" dirty="0" smtClean="0"/>
              <a:t> ja </a:t>
            </a:r>
            <a:r>
              <a:rPr lang="en-US" sz="3600" dirty="0" err="1" smtClean="0"/>
              <a:t>ainakin</a:t>
            </a:r>
            <a:r>
              <a:rPr lang="en-US" sz="3600" dirty="0" smtClean="0"/>
              <a:t> </a:t>
            </a:r>
            <a:r>
              <a:rPr lang="en-US" sz="3600" dirty="0" err="1" smtClean="0"/>
              <a:t>toisessa</a:t>
            </a:r>
            <a:r>
              <a:rPr lang="en-US" sz="3600" dirty="0" smtClean="0"/>
              <a:t> </a:t>
            </a:r>
            <a:r>
              <a:rPr lang="en-US" sz="3600" dirty="0" err="1" smtClean="0"/>
              <a:t>näistä</a:t>
            </a:r>
            <a:r>
              <a:rPr lang="en-US" sz="3600" dirty="0" smtClean="0"/>
              <a:t> </a:t>
            </a:r>
            <a:r>
              <a:rPr lang="en-US" sz="3600" dirty="0" err="1" smtClean="0"/>
              <a:t>hyvä</a:t>
            </a:r>
            <a:r>
              <a:rPr lang="en-US" sz="3600" dirty="0" smtClean="0"/>
              <a:t> </a:t>
            </a:r>
            <a:r>
              <a:rPr lang="en-US" sz="3600" dirty="0" err="1" smtClean="0"/>
              <a:t>ennuste</a:t>
            </a:r>
            <a:r>
              <a:rPr lang="en-US" sz="3600" dirty="0" smtClean="0"/>
              <a:t> on </a:t>
            </a:r>
            <a:r>
              <a:rPr lang="en-US" sz="3600" dirty="0" err="1" smtClean="0"/>
              <a:t>kestänyt</a:t>
            </a:r>
            <a:r>
              <a:rPr lang="en-US" sz="3600" dirty="0" smtClean="0"/>
              <a:t> </a:t>
            </a:r>
            <a:r>
              <a:rPr lang="en-US" sz="3600" dirty="0" err="1" smtClean="0"/>
              <a:t>ainakin</a:t>
            </a:r>
            <a:r>
              <a:rPr lang="en-US" sz="3600" dirty="0" smtClean="0"/>
              <a:t> </a:t>
            </a:r>
            <a:r>
              <a:rPr lang="en-US" sz="3600" dirty="0" err="1" smtClean="0"/>
              <a:t>kahden</a:t>
            </a:r>
            <a:r>
              <a:rPr lang="en-US" sz="3600" dirty="0" smtClean="0"/>
              <a:t> </a:t>
            </a:r>
            <a:r>
              <a:rPr lang="en-US" sz="3600" dirty="0" err="1" smtClean="0"/>
              <a:t>vuoden</a:t>
            </a:r>
            <a:r>
              <a:rPr lang="en-US" sz="3600" dirty="0" smtClean="0"/>
              <a:t> </a:t>
            </a:r>
            <a:r>
              <a:rPr lang="en-US" sz="3600" dirty="0" err="1" smtClean="0"/>
              <a:t>ajan</a:t>
            </a:r>
            <a:r>
              <a:rPr lang="en-US" sz="3600" dirty="0" smtClean="0"/>
              <a:t>.</a:t>
            </a:r>
          </a:p>
        </p:txBody>
      </p:sp>
      <p:sp>
        <p:nvSpPr>
          <p:cNvPr id="5" name="Rectangle 4"/>
          <p:cNvSpPr/>
          <p:nvPr/>
        </p:nvSpPr>
        <p:spPr>
          <a:xfrm>
            <a:off x="594360" y="5745217"/>
            <a:ext cx="833628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 err="1">
                <a:ea typeface="Times New Roman" panose="02020603050405020304" pitchFamily="18" charset="0"/>
                <a:cs typeface="Times New Roman" panose="02020603050405020304" pitchFamily="18" charset="0"/>
              </a:rPr>
              <a:t>Jääskeläinen</a:t>
            </a:r>
            <a:r>
              <a:rPr lang="en-US" sz="1600" dirty="0">
                <a:ea typeface="Times New Roman" panose="02020603050405020304" pitchFamily="18" charset="0"/>
                <a:cs typeface="Times New Roman" panose="02020603050405020304" pitchFamily="18" charset="0"/>
              </a:rPr>
              <a:t> E, </a:t>
            </a:r>
            <a:r>
              <a:rPr lang="en-US" sz="1600" dirty="0" err="1">
                <a:ea typeface="Times New Roman" panose="02020603050405020304" pitchFamily="18" charset="0"/>
                <a:cs typeface="Times New Roman" panose="02020603050405020304" pitchFamily="18" charset="0"/>
              </a:rPr>
              <a:t>Juola</a:t>
            </a:r>
            <a:r>
              <a:rPr lang="en-US" sz="1600" dirty="0">
                <a:ea typeface="Times New Roman" panose="02020603050405020304" pitchFamily="18" charset="0"/>
                <a:cs typeface="Times New Roman" panose="02020603050405020304" pitchFamily="18" charset="0"/>
              </a:rPr>
              <a:t> P, </a:t>
            </a:r>
            <a:r>
              <a:rPr lang="en-US" sz="1600" dirty="0" err="1">
                <a:ea typeface="Times New Roman" panose="02020603050405020304" pitchFamily="18" charset="0"/>
                <a:cs typeface="Times New Roman" panose="02020603050405020304" pitchFamily="18" charset="0"/>
              </a:rPr>
              <a:t>Hirvonen</a:t>
            </a:r>
            <a:r>
              <a:rPr lang="en-US" sz="1600" dirty="0">
                <a:ea typeface="Times New Roman" panose="02020603050405020304" pitchFamily="18" charset="0"/>
                <a:cs typeface="Times New Roman" panose="02020603050405020304" pitchFamily="18" charset="0"/>
              </a:rPr>
              <a:t> N, McGrath JJ, </a:t>
            </a:r>
            <a:r>
              <a:rPr lang="en-US" sz="1600" dirty="0" err="1">
                <a:ea typeface="Times New Roman" panose="02020603050405020304" pitchFamily="18" charset="0"/>
                <a:cs typeface="Times New Roman" panose="02020603050405020304" pitchFamily="18" charset="0"/>
              </a:rPr>
              <a:t>Saha</a:t>
            </a:r>
            <a:r>
              <a:rPr lang="en-US" sz="1600" dirty="0">
                <a:ea typeface="Times New Roman" panose="02020603050405020304" pitchFamily="18" charset="0"/>
                <a:cs typeface="Times New Roman" panose="02020603050405020304" pitchFamily="18" charset="0"/>
              </a:rPr>
              <a:t> S, </a:t>
            </a:r>
            <a:r>
              <a:rPr lang="en-US" sz="1600" dirty="0" err="1">
                <a:ea typeface="Times New Roman" panose="02020603050405020304" pitchFamily="18" charset="0"/>
                <a:cs typeface="Times New Roman" panose="02020603050405020304" pitchFamily="18" charset="0"/>
              </a:rPr>
              <a:t>Isohanni</a:t>
            </a:r>
            <a:r>
              <a:rPr lang="en-US" sz="1600" dirty="0">
                <a:ea typeface="Times New Roman" panose="02020603050405020304" pitchFamily="18" charset="0"/>
                <a:cs typeface="Times New Roman" panose="02020603050405020304" pitchFamily="18" charset="0"/>
              </a:rPr>
              <a:t> M, </a:t>
            </a:r>
            <a:r>
              <a:rPr lang="en-US" sz="1600" dirty="0" err="1">
                <a:ea typeface="Times New Roman" panose="02020603050405020304" pitchFamily="18" charset="0"/>
                <a:cs typeface="Times New Roman" panose="02020603050405020304" pitchFamily="18" charset="0"/>
              </a:rPr>
              <a:t>Veijola</a:t>
            </a:r>
            <a:r>
              <a:rPr lang="en-US" sz="1600" dirty="0">
                <a:ea typeface="Times New Roman" panose="02020603050405020304" pitchFamily="18" charset="0"/>
                <a:cs typeface="Times New Roman" panose="02020603050405020304" pitchFamily="18" charset="0"/>
              </a:rPr>
              <a:t> J, Miettunen J. A systematic review and meta-analysis of recovery in schizophrenia. </a:t>
            </a:r>
            <a:r>
              <a:rPr lang="en-US" sz="1600" dirty="0" err="1">
                <a:ea typeface="Times New Roman" panose="02020603050405020304" pitchFamily="18" charset="0"/>
                <a:cs typeface="Times New Roman" panose="02020603050405020304" pitchFamily="18" charset="0"/>
              </a:rPr>
              <a:t>Schizophr</a:t>
            </a:r>
            <a:r>
              <a:rPr lang="en-US" sz="1600" dirty="0">
                <a:ea typeface="Times New Roman" panose="02020603050405020304" pitchFamily="18" charset="0"/>
                <a:cs typeface="Times New Roman" panose="02020603050405020304" pitchFamily="18" charset="0"/>
              </a:rPr>
              <a:t> Bull 2013; 39:1296-1306. </a:t>
            </a:r>
            <a:endParaRPr lang="fi-FI" sz="1600" dirty="0"/>
          </a:p>
        </p:txBody>
      </p:sp>
    </p:spTree>
    <p:extLst>
      <p:ext uri="{BB962C8B-B14F-4D97-AF65-F5344CB8AC3E}">
        <p14:creationId xmlns:p14="http://schemas.microsoft.com/office/powerpoint/2010/main" val="549576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371516" y="147918"/>
            <a:ext cx="6232483" cy="1325562"/>
          </a:xfrm>
          <a:prstGeom prst="rect">
            <a:avLst/>
          </a:prstGeom>
        </p:spPr>
        <p:txBody>
          <a:bodyPr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b="1" dirty="0" err="1" smtClean="0">
                <a:latin typeface="+mn-lt"/>
              </a:rPr>
              <a:t>Skitsofreniasta</a:t>
            </a:r>
            <a:r>
              <a:rPr lang="en-US" b="1" dirty="0" smtClean="0">
                <a:latin typeface="+mn-lt"/>
              </a:rPr>
              <a:t> </a:t>
            </a:r>
            <a:r>
              <a:rPr lang="en-US" b="1" dirty="0" err="1" smtClean="0">
                <a:latin typeface="+mn-lt"/>
              </a:rPr>
              <a:t>toipumisen</a:t>
            </a:r>
            <a:r>
              <a:rPr lang="en-US" b="1" dirty="0" smtClean="0">
                <a:latin typeface="+mn-lt"/>
              </a:rPr>
              <a:t> </a:t>
            </a:r>
            <a:r>
              <a:rPr lang="en-US" b="1" dirty="0" err="1" smtClean="0">
                <a:latin typeface="+mn-lt"/>
              </a:rPr>
              <a:t>yleisyys</a:t>
            </a:r>
            <a:endParaRPr lang="en-US" b="1" dirty="0">
              <a:latin typeface="+mn-lt"/>
            </a:endParaRP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24133" y="-1"/>
            <a:ext cx="5367867" cy="6946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Suorakulmio 2"/>
          <p:cNvSpPr/>
          <p:nvPr/>
        </p:nvSpPr>
        <p:spPr>
          <a:xfrm>
            <a:off x="523916" y="1689914"/>
            <a:ext cx="5419684" cy="46320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800" dirty="0" smtClean="0"/>
              <a:t>50 </a:t>
            </a:r>
            <a:r>
              <a:rPr lang="en-US" sz="2800" dirty="0" err="1" smtClean="0"/>
              <a:t>tutkimusta</a:t>
            </a:r>
            <a:r>
              <a:rPr lang="en-US" sz="2800" dirty="0" smtClean="0"/>
              <a:t> </a:t>
            </a:r>
            <a:r>
              <a:rPr lang="en-US" sz="2800" dirty="0" err="1" smtClean="0"/>
              <a:t>vuodesta</a:t>
            </a:r>
            <a:r>
              <a:rPr lang="en-US" sz="2800" dirty="0" smtClean="0"/>
              <a:t> 1935 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800" dirty="0" err="1" smtClean="0"/>
              <a:t>Toipumisen</a:t>
            </a:r>
            <a:r>
              <a:rPr lang="en-US" sz="2800" dirty="0" smtClean="0"/>
              <a:t> </a:t>
            </a:r>
            <a:r>
              <a:rPr lang="en-US" sz="2800" dirty="0" err="1" smtClean="0"/>
              <a:t>mediaani</a:t>
            </a:r>
            <a:r>
              <a:rPr lang="en-US" sz="2800" dirty="0" smtClean="0"/>
              <a:t> 13.5% (</a:t>
            </a:r>
            <a:r>
              <a:rPr lang="en-US" sz="2800" dirty="0" err="1" smtClean="0"/>
              <a:t>keskiarvo</a:t>
            </a:r>
            <a:r>
              <a:rPr lang="en-US" sz="2800" dirty="0" smtClean="0"/>
              <a:t> 16.4%, </a:t>
            </a:r>
            <a:r>
              <a:rPr lang="en-US" sz="2800" dirty="0" err="1" smtClean="0"/>
              <a:t>vaihteluväli</a:t>
            </a:r>
            <a:r>
              <a:rPr lang="en-US" sz="2800" dirty="0" smtClean="0"/>
              <a:t> 0-58%)</a:t>
            </a:r>
            <a:endParaRPr lang="en-US" sz="2800" dirty="0"/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800" dirty="0" err="1"/>
              <a:t>Pohjois-Suomen</a:t>
            </a:r>
            <a:r>
              <a:rPr lang="en-US" sz="2800" dirty="0"/>
              <a:t> 1966 </a:t>
            </a:r>
            <a:r>
              <a:rPr lang="en-US" sz="2800" dirty="0" err="1"/>
              <a:t>syntymäkohortissa</a:t>
            </a:r>
            <a:r>
              <a:rPr lang="en-US" sz="2800" dirty="0"/>
              <a:t> </a:t>
            </a:r>
            <a:r>
              <a:rPr lang="en-US" sz="2800" dirty="0" err="1"/>
              <a:t>toipui</a:t>
            </a:r>
            <a:r>
              <a:rPr lang="en-US" sz="2800" dirty="0"/>
              <a:t> </a:t>
            </a:r>
            <a:r>
              <a:rPr lang="en-US" sz="2800" dirty="0" err="1"/>
              <a:t>noin</a:t>
            </a:r>
            <a:r>
              <a:rPr lang="en-US" sz="2800" dirty="0"/>
              <a:t> 10% </a:t>
            </a:r>
            <a:r>
              <a:rPr lang="en-US" sz="2800" dirty="0" err="1"/>
              <a:t>potilaista</a:t>
            </a:r>
            <a:endParaRPr lang="en-US" sz="2800" dirty="0"/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800" dirty="0" err="1" smtClean="0"/>
              <a:t>Tutkimuksen</a:t>
            </a:r>
            <a:r>
              <a:rPr lang="en-US" sz="2800" dirty="0" smtClean="0"/>
              <a:t> </a:t>
            </a:r>
            <a:r>
              <a:rPr lang="en-US" sz="2800" dirty="0" err="1"/>
              <a:t>kehittyvissä</a:t>
            </a:r>
            <a:r>
              <a:rPr lang="en-US" sz="2800" dirty="0"/>
              <a:t> </a:t>
            </a:r>
            <a:r>
              <a:rPr lang="en-US" sz="2800" dirty="0" err="1"/>
              <a:t>maissa</a:t>
            </a:r>
            <a:r>
              <a:rPr lang="en-US" sz="2800" dirty="0"/>
              <a:t> </a:t>
            </a:r>
            <a:r>
              <a:rPr lang="en-US" sz="2800" dirty="0" err="1"/>
              <a:t>toipuminen</a:t>
            </a:r>
            <a:r>
              <a:rPr lang="en-US" sz="2800" dirty="0"/>
              <a:t> </a:t>
            </a:r>
            <a:r>
              <a:rPr lang="en-US" sz="2800" dirty="0" err="1"/>
              <a:t>oli</a:t>
            </a:r>
            <a:r>
              <a:rPr lang="en-US" sz="2800" dirty="0"/>
              <a:t> </a:t>
            </a:r>
            <a:r>
              <a:rPr lang="en-US" sz="2800" dirty="0" err="1" smtClean="0"/>
              <a:t>yleisempää</a:t>
            </a:r>
            <a:endParaRPr lang="fi-FI" sz="2800" dirty="0"/>
          </a:p>
        </p:txBody>
      </p:sp>
      <p:sp>
        <p:nvSpPr>
          <p:cNvPr id="5" name="Right Arrow 4"/>
          <p:cNvSpPr/>
          <p:nvPr/>
        </p:nvSpPr>
        <p:spPr>
          <a:xfrm>
            <a:off x="6669316" y="2356151"/>
            <a:ext cx="220133" cy="45719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41351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844549" y="151674"/>
            <a:ext cx="10505622" cy="904240"/>
          </a:xfrm>
          <a:prstGeom prst="rect">
            <a:avLst/>
          </a:prstGeom>
          <a:solidFill>
            <a:schemeClr val="bg1"/>
          </a:solidFill>
        </p:spPr>
        <p:txBody>
          <a:bodyPr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sz="4000" b="1" dirty="0" err="1" smtClean="0">
                <a:latin typeface="+mn-lt"/>
              </a:rPr>
              <a:t>Toipuminen</a:t>
            </a:r>
            <a:r>
              <a:rPr lang="en-US" sz="4000" b="1" dirty="0" smtClean="0">
                <a:latin typeface="+mn-lt"/>
              </a:rPr>
              <a:t> </a:t>
            </a:r>
            <a:r>
              <a:rPr lang="en-US" sz="4000" b="1" dirty="0" err="1" smtClean="0">
                <a:latin typeface="+mn-lt"/>
              </a:rPr>
              <a:t>erilaisissa</a:t>
            </a:r>
            <a:r>
              <a:rPr lang="en-US" sz="4000" b="1" dirty="0" smtClean="0">
                <a:latin typeface="+mn-lt"/>
              </a:rPr>
              <a:t> </a:t>
            </a:r>
            <a:r>
              <a:rPr lang="en-US" sz="4000" b="1" dirty="0" err="1" smtClean="0">
                <a:latin typeface="+mn-lt"/>
              </a:rPr>
              <a:t>tutkimusaineistoissa</a:t>
            </a:r>
            <a:endParaRPr lang="en-US" sz="4000" b="1" dirty="0">
              <a:latin typeface="+mn-lt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8316864"/>
              </p:ext>
            </p:extLst>
          </p:nvPr>
        </p:nvGraphicFramePr>
        <p:xfrm>
          <a:off x="2293256" y="1198154"/>
          <a:ext cx="6839858" cy="519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/>
                <a:gridCol w="1574801"/>
                <a:gridCol w="1328057"/>
                <a:gridCol w="1905000"/>
              </a:tblGrid>
              <a:tr h="370840"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smtClean="0"/>
                        <a:t>Tutkimuksia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smtClean="0"/>
                        <a:t>Mediaani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dirty="0" smtClean="0"/>
                        <a:t>IQR (25%-75%)</a:t>
                      </a:r>
                      <a:endParaRPr lang="fi-FI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i-FI" b="1" dirty="0" smtClean="0"/>
                        <a:t>Sukupuoli</a:t>
                      </a:r>
                      <a:endParaRPr lang="fi-FI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i-FI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fi-FI" dirty="0" smtClean="0"/>
                        <a:t>  Mies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smtClean="0"/>
                        <a:t>12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smtClean="0"/>
                        <a:t>12,9 %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dirty="0" smtClean="0"/>
                        <a:t>10,0 - 9,4</a:t>
                      </a:r>
                      <a:endParaRPr lang="fi-FI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i-FI" baseline="0" dirty="0" smtClean="0"/>
                        <a:t>  </a:t>
                      </a:r>
                      <a:r>
                        <a:rPr lang="fi-FI" dirty="0" smtClean="0"/>
                        <a:t>Nainen</a:t>
                      </a:r>
                      <a:r>
                        <a:rPr lang="fi-FI" baseline="0" dirty="0" smtClean="0"/>
                        <a:t> 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smtClean="0"/>
                        <a:t>12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smtClean="0"/>
                        <a:t>12,1</a:t>
                      </a:r>
                      <a:r>
                        <a:rPr lang="fi-FI" baseline="0" dirty="0" smtClean="0"/>
                        <a:t> %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dirty="0" smtClean="0"/>
                        <a:t>7,5 – 29,0</a:t>
                      </a:r>
                      <a:endParaRPr lang="fi-FI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i-FI" b="1" dirty="0" smtClean="0"/>
                        <a:t>Tutkimusaika</a:t>
                      </a:r>
                      <a:endParaRPr lang="fi-FI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i-FI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i-FI" dirty="0" smtClean="0"/>
                        <a:t>  -1941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smtClean="0"/>
                        <a:t>11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smtClean="0"/>
                        <a:t>13,0 %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dirty="0" smtClean="0"/>
                        <a:t>6,4 – 20,0</a:t>
                      </a:r>
                      <a:endParaRPr lang="fi-FI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i-FI" dirty="0" smtClean="0"/>
                        <a:t>  1941-1955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smtClean="0"/>
                        <a:t>  5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smtClean="0"/>
                        <a:t>17,7 %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dirty="0" smtClean="0"/>
                        <a:t>13,0 - 19,7</a:t>
                      </a:r>
                      <a:endParaRPr lang="fi-FI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i-FI" dirty="0" smtClean="0"/>
                        <a:t>  1956-1975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smtClean="0"/>
                        <a:t>11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smtClean="0"/>
                        <a:t>16,9 %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dirty="0" smtClean="0"/>
                        <a:t>16,3 – 32,4</a:t>
                      </a:r>
                      <a:endParaRPr lang="fi-FI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i-FI" dirty="0" smtClean="0"/>
                        <a:t>  1976-1995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smtClean="0"/>
                        <a:t>19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smtClean="0"/>
                        <a:t>  9,9 %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dirty="0" smtClean="0"/>
                        <a:t>5,8 – 19,0</a:t>
                      </a:r>
                      <a:endParaRPr lang="fi-FI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i-FI" dirty="0" smtClean="0"/>
                        <a:t>  1996-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smtClean="0"/>
                        <a:t>  2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smtClean="0"/>
                        <a:t>  6,0 %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dirty="0" smtClean="0"/>
                        <a:t>3,9 – 8,1</a:t>
                      </a:r>
                      <a:endParaRPr lang="fi-FI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i-FI" dirty="0" smtClean="0"/>
                        <a:t>Maan talous*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i-FI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i-FI" dirty="0" smtClean="0"/>
                        <a:t>  Kehittyvä</a:t>
                      </a:r>
                      <a:r>
                        <a:rPr lang="fi-FI" baseline="0" dirty="0" smtClean="0"/>
                        <a:t> maa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smtClean="0"/>
                        <a:t>  5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smtClean="0"/>
                        <a:t>36,4 %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dirty="0" smtClean="0"/>
                        <a:t>16,7 – 37,0</a:t>
                      </a:r>
                      <a:endParaRPr lang="fi-FI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i-FI" dirty="0" smtClean="0"/>
                        <a:t>  Keskitasoa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smtClean="0"/>
                        <a:t>  5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smtClean="0"/>
                        <a:t>12,1 %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dirty="0" smtClean="0"/>
                        <a:t>10,0 – 31.8</a:t>
                      </a:r>
                      <a:endParaRPr lang="fi-FI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i-FI" dirty="0" smtClean="0"/>
                        <a:t>  Korkea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smtClean="0"/>
                        <a:t>40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smtClean="0"/>
                        <a:t>13,0 %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dirty="0" smtClean="0"/>
                        <a:t>7,7 – 19,0</a:t>
                      </a:r>
                      <a:endParaRPr lang="fi-FI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7783286" y="6389914"/>
            <a:ext cx="104868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1600" dirty="0" smtClean="0"/>
              <a:t>* p=0,005</a:t>
            </a:r>
            <a:endParaRPr lang="fi-FI" sz="1600" dirty="0"/>
          </a:p>
        </p:txBody>
      </p:sp>
    </p:spTree>
    <p:extLst>
      <p:ext uri="{BB962C8B-B14F-4D97-AF65-F5344CB8AC3E}">
        <p14:creationId xmlns:p14="http://schemas.microsoft.com/office/powerpoint/2010/main" val="3837901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757</TotalTime>
  <Words>808</Words>
  <Application>Microsoft Office PowerPoint</Application>
  <PresentationFormat>Mukautettu</PresentationFormat>
  <Paragraphs>161</Paragraphs>
  <Slides>17</Slides>
  <Notes>0</Notes>
  <HiddenSlides>0</HiddenSlides>
  <MMClips>0</MMClips>
  <ScaleCrop>false</ScaleCrop>
  <HeadingPairs>
    <vt:vector size="4" baseType="variant">
      <vt:variant>
        <vt:lpstr>Teema</vt:lpstr>
      </vt:variant>
      <vt:variant>
        <vt:i4>1</vt:i4>
      </vt:variant>
      <vt:variant>
        <vt:lpstr>Dian otsikot</vt:lpstr>
      </vt:variant>
      <vt:variant>
        <vt:i4>17</vt:i4>
      </vt:variant>
    </vt:vector>
  </HeadingPairs>
  <TitlesOfParts>
    <vt:vector size="18" baseType="lpstr">
      <vt:lpstr>Facet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Muistisairaudet</dc:title>
  <dc:creator>Nina Rautio</dc:creator>
  <cp:lastModifiedBy>jouko.miettunen@oulu.fi</cp:lastModifiedBy>
  <cp:revision>72</cp:revision>
  <cp:lastPrinted>2017-03-09T06:45:00Z</cp:lastPrinted>
  <dcterms:created xsi:type="dcterms:W3CDTF">2016-11-01T09:28:10Z</dcterms:created>
  <dcterms:modified xsi:type="dcterms:W3CDTF">2017-03-29T18:55:57Z</dcterms:modified>
</cp:coreProperties>
</file>